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9" r:id="rId5"/>
    <p:sldId id="1256" r:id="rId6"/>
    <p:sldId id="1191" r:id="rId7"/>
    <p:sldId id="1289" r:id="rId8"/>
    <p:sldId id="1194" r:id="rId9"/>
    <p:sldId id="1233" r:id="rId10"/>
    <p:sldId id="1235" r:id="rId11"/>
    <p:sldId id="1361" r:id="rId12"/>
    <p:sldId id="1226" r:id="rId13"/>
    <p:sldId id="1359" r:id="rId14"/>
    <p:sldId id="1260" r:id="rId15"/>
    <p:sldId id="1264" r:id="rId16"/>
    <p:sldId id="1263" r:id="rId17"/>
    <p:sldId id="1265" r:id="rId18"/>
    <p:sldId id="1261" r:id="rId19"/>
    <p:sldId id="1228" r:id="rId20"/>
    <p:sldId id="1229" r:id="rId21"/>
    <p:sldId id="1337" r:id="rId22"/>
    <p:sldId id="1230" r:id="rId23"/>
    <p:sldId id="1332" r:id="rId24"/>
    <p:sldId id="1193" r:id="rId25"/>
    <p:sldId id="1195" r:id="rId26"/>
    <p:sldId id="1253" r:id="rId27"/>
    <p:sldId id="1196" r:id="rId28"/>
    <p:sldId id="1197" r:id="rId29"/>
    <p:sldId id="1198" r:id="rId30"/>
    <p:sldId id="1199" r:id="rId31"/>
    <p:sldId id="1201" r:id="rId32"/>
    <p:sldId id="1200" r:id="rId33"/>
    <p:sldId id="1252" r:id="rId34"/>
    <p:sldId id="1202" r:id="rId35"/>
    <p:sldId id="1398" r:id="rId36"/>
    <p:sldId id="1414" r:id="rId37"/>
    <p:sldId id="1400" r:id="rId38"/>
    <p:sldId id="1434" r:id="rId39"/>
    <p:sldId id="1435" r:id="rId40"/>
    <p:sldId id="1305" r:id="rId41"/>
    <p:sldId id="1418" r:id="rId42"/>
    <p:sldId id="1423" r:id="rId43"/>
    <p:sldId id="1429" r:id="rId44"/>
    <p:sldId id="1416" r:id="rId45"/>
    <p:sldId id="1428" r:id="rId46"/>
    <p:sldId id="1426" r:id="rId47"/>
    <p:sldId id="1430" r:id="rId48"/>
    <p:sldId id="1427" r:id="rId49"/>
    <p:sldId id="1421" r:id="rId50"/>
    <p:sldId id="1432" r:id="rId51"/>
    <p:sldId id="1433" r:id="rId52"/>
    <p:sldId id="1425" r:id="rId53"/>
    <p:sldId id="1417" r:id="rId54"/>
    <p:sldId id="1274" r:id="rId55"/>
    <p:sldId id="428" r:id="rId56"/>
    <p:sldId id="1420" r:id="rId57"/>
    <p:sldId id="1327" r:id="rId58"/>
    <p:sldId id="1401" r:id="rId59"/>
    <p:sldId id="1402" r:id="rId60"/>
    <p:sldId id="1403" r:id="rId61"/>
    <p:sldId id="1382" r:id="rId62"/>
    <p:sldId id="1405" r:id="rId63"/>
    <p:sldId id="1406" r:id="rId64"/>
    <p:sldId id="1412" r:id="rId65"/>
    <p:sldId id="1370" r:id="rId66"/>
    <p:sldId id="1411" r:id="rId67"/>
    <p:sldId id="1371" r:id="rId68"/>
    <p:sldId id="1407" r:id="rId69"/>
    <p:sldId id="1415" r:id="rId70"/>
    <p:sldId id="1422" r:id="rId71"/>
    <p:sldId id="1424" r:id="rId72"/>
    <p:sldId id="1210" r:id="rId73"/>
    <p:sldId id="1358" r:id="rId74"/>
    <p:sldId id="1217" r:id="rId75"/>
    <p:sldId id="1236" r:id="rId76"/>
    <p:sldId id="1346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631A9-9B5F-4BC6-ACB7-432DF040F504}" v="1" dt="2021-12-06T06:41:00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78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Teoh Teik Toe" userId="55ecb6fd-ba51-4086-9090-c17ec3ac27f3" providerId="ADAL" clId="{3E5631A9-9B5F-4BC6-ACB7-432DF040F504}"/>
    <pc:docChg chg="undo custSel modSld">
      <pc:chgData name="Dr Teoh Teik Toe" userId="55ecb6fd-ba51-4086-9090-c17ec3ac27f3" providerId="ADAL" clId="{3E5631A9-9B5F-4BC6-ACB7-432DF040F504}" dt="2021-12-06T08:09:53.644" v="137" actId="20577"/>
      <pc:docMkLst>
        <pc:docMk/>
      </pc:docMkLst>
      <pc:sldChg chg="modSp mod">
        <pc:chgData name="Dr Teoh Teik Toe" userId="55ecb6fd-ba51-4086-9090-c17ec3ac27f3" providerId="ADAL" clId="{3E5631A9-9B5F-4BC6-ACB7-432DF040F504}" dt="2021-12-06T08:09:53.644" v="137" actId="20577"/>
        <pc:sldMkLst>
          <pc:docMk/>
          <pc:sldMk cId="3871857270" sldId="1402"/>
        </pc:sldMkLst>
        <pc:spChg chg="mod">
          <ac:chgData name="Dr Teoh Teik Toe" userId="55ecb6fd-ba51-4086-9090-c17ec3ac27f3" providerId="ADAL" clId="{3E5631A9-9B5F-4BC6-ACB7-432DF040F504}" dt="2021-12-06T08:09:53.644" v="137" actId="20577"/>
          <ac:spMkLst>
            <pc:docMk/>
            <pc:sldMk cId="3871857270" sldId="1402"/>
            <ac:spMk id="5" creationId="{A2F256A6-8F99-41DE-9E17-845B55B66001}"/>
          </ac:spMkLst>
        </pc:spChg>
      </pc:sldChg>
      <pc:sldChg chg="modSp mod">
        <pc:chgData name="Dr Teoh Teik Toe" userId="55ecb6fd-ba51-4086-9090-c17ec3ac27f3" providerId="ADAL" clId="{3E5631A9-9B5F-4BC6-ACB7-432DF040F504}" dt="2021-12-06T03:16:58.736" v="0" actId="207"/>
        <pc:sldMkLst>
          <pc:docMk/>
          <pc:sldMk cId="1705901631" sldId="1414"/>
        </pc:sldMkLst>
        <pc:spChg chg="mod">
          <ac:chgData name="Dr Teoh Teik Toe" userId="55ecb6fd-ba51-4086-9090-c17ec3ac27f3" providerId="ADAL" clId="{3E5631A9-9B5F-4BC6-ACB7-432DF040F504}" dt="2021-12-06T03:16:58.736" v="0" actId="207"/>
          <ac:spMkLst>
            <pc:docMk/>
            <pc:sldMk cId="1705901631" sldId="1414"/>
            <ac:spMk id="6" creationId="{E0F62514-A7E2-401B-B513-6697AA003778}"/>
          </ac:spMkLst>
        </pc:spChg>
      </pc:sldChg>
      <pc:sldChg chg="addSp modSp mod">
        <pc:chgData name="Dr Teoh Teik Toe" userId="55ecb6fd-ba51-4086-9090-c17ec3ac27f3" providerId="ADAL" clId="{3E5631A9-9B5F-4BC6-ACB7-432DF040F504}" dt="2021-12-06T06:25:32.532" v="64" actId="20577"/>
        <pc:sldMkLst>
          <pc:docMk/>
          <pc:sldMk cId="3745041187" sldId="1416"/>
        </pc:sldMkLst>
        <pc:spChg chg="mod">
          <ac:chgData name="Dr Teoh Teik Toe" userId="55ecb6fd-ba51-4086-9090-c17ec3ac27f3" providerId="ADAL" clId="{3E5631A9-9B5F-4BC6-ACB7-432DF040F504}" dt="2021-12-06T06:25:32.532" v="64" actId="20577"/>
          <ac:spMkLst>
            <pc:docMk/>
            <pc:sldMk cId="3745041187" sldId="1416"/>
            <ac:spMk id="5" creationId="{C7D8BA1E-EE1A-4F9B-9815-8A4DDF56CBF8}"/>
          </ac:spMkLst>
        </pc:spChg>
        <pc:spChg chg="add mod">
          <ac:chgData name="Dr Teoh Teik Toe" userId="55ecb6fd-ba51-4086-9090-c17ec3ac27f3" providerId="ADAL" clId="{3E5631A9-9B5F-4BC6-ACB7-432DF040F504}" dt="2021-12-06T06:11:10.100" v="38" actId="1076"/>
          <ac:spMkLst>
            <pc:docMk/>
            <pc:sldMk cId="3745041187" sldId="1416"/>
            <ac:spMk id="7" creationId="{46410281-2718-4D3A-94DA-305E3B410E5A}"/>
          </ac:spMkLst>
        </pc:spChg>
      </pc:sldChg>
      <pc:sldChg chg="modSp mod">
        <pc:chgData name="Dr Teoh Teik Toe" userId="55ecb6fd-ba51-4086-9090-c17ec3ac27f3" providerId="ADAL" clId="{3E5631A9-9B5F-4BC6-ACB7-432DF040F504}" dt="2021-12-06T07:05:05.558" v="115" actId="207"/>
        <pc:sldMkLst>
          <pc:docMk/>
          <pc:sldMk cId="3207828094" sldId="1417"/>
        </pc:sldMkLst>
        <pc:spChg chg="mod">
          <ac:chgData name="Dr Teoh Teik Toe" userId="55ecb6fd-ba51-4086-9090-c17ec3ac27f3" providerId="ADAL" clId="{3E5631A9-9B5F-4BC6-ACB7-432DF040F504}" dt="2021-12-06T07:05:05.558" v="115" actId="207"/>
          <ac:spMkLst>
            <pc:docMk/>
            <pc:sldMk cId="3207828094" sldId="1417"/>
            <ac:spMk id="5" creationId="{36237C06-CC10-49C8-9B31-AFD958C4F0D1}"/>
          </ac:spMkLst>
        </pc:spChg>
      </pc:sldChg>
      <pc:sldChg chg="modSp mod">
        <pc:chgData name="Dr Teoh Teik Toe" userId="55ecb6fd-ba51-4086-9090-c17ec3ac27f3" providerId="ADAL" clId="{3E5631A9-9B5F-4BC6-ACB7-432DF040F504}" dt="2021-12-06T06:02:06.526" v="33" actId="20577"/>
        <pc:sldMkLst>
          <pc:docMk/>
          <pc:sldMk cId="3965494198" sldId="1423"/>
        </pc:sldMkLst>
        <pc:spChg chg="mod">
          <ac:chgData name="Dr Teoh Teik Toe" userId="55ecb6fd-ba51-4086-9090-c17ec3ac27f3" providerId="ADAL" clId="{3E5631A9-9B5F-4BC6-ACB7-432DF040F504}" dt="2021-12-06T06:02:06.526" v="33" actId="20577"/>
          <ac:spMkLst>
            <pc:docMk/>
            <pc:sldMk cId="3965494198" sldId="1423"/>
            <ac:spMk id="3" creationId="{B3AB3C83-A9D7-4547-8411-D69798A4EF9A}"/>
          </ac:spMkLst>
        </pc:spChg>
      </pc:sldChg>
      <pc:sldChg chg="modSp mod">
        <pc:chgData name="Dr Teoh Teik Toe" userId="55ecb6fd-ba51-4086-9090-c17ec3ac27f3" providerId="ADAL" clId="{3E5631A9-9B5F-4BC6-ACB7-432DF040F504}" dt="2021-12-06T07:04:39.658" v="114" actId="207"/>
        <pc:sldMkLst>
          <pc:docMk/>
          <pc:sldMk cId="3007382933" sldId="1425"/>
        </pc:sldMkLst>
        <pc:spChg chg="mod">
          <ac:chgData name="Dr Teoh Teik Toe" userId="55ecb6fd-ba51-4086-9090-c17ec3ac27f3" providerId="ADAL" clId="{3E5631A9-9B5F-4BC6-ACB7-432DF040F504}" dt="2021-12-06T07:04:39.658" v="114" actId="207"/>
          <ac:spMkLst>
            <pc:docMk/>
            <pc:sldMk cId="3007382933" sldId="1425"/>
            <ac:spMk id="5" creationId="{9930F757-E63A-495B-8108-096ED1142DB3}"/>
          </ac:spMkLst>
        </pc:spChg>
      </pc:sldChg>
      <pc:sldChg chg="modSp mod">
        <pc:chgData name="Dr Teoh Teik Toe" userId="55ecb6fd-ba51-4086-9090-c17ec3ac27f3" providerId="ADAL" clId="{3E5631A9-9B5F-4BC6-ACB7-432DF040F504}" dt="2021-12-06T06:37:54.291" v="71" actId="1076"/>
        <pc:sldMkLst>
          <pc:docMk/>
          <pc:sldMk cId="4270452624" sldId="1426"/>
        </pc:sldMkLst>
        <pc:spChg chg="mod">
          <ac:chgData name="Dr Teoh Teik Toe" userId="55ecb6fd-ba51-4086-9090-c17ec3ac27f3" providerId="ADAL" clId="{3E5631A9-9B5F-4BC6-ACB7-432DF040F504}" dt="2021-12-06T06:37:54.291" v="71" actId="1076"/>
          <ac:spMkLst>
            <pc:docMk/>
            <pc:sldMk cId="4270452624" sldId="1426"/>
            <ac:spMk id="6" creationId="{2D4CF367-56A8-45CF-BFAD-68358752B938}"/>
          </ac:spMkLst>
        </pc:spChg>
      </pc:sldChg>
      <pc:sldChg chg="addSp modSp mod">
        <pc:chgData name="Dr Teoh Teik Toe" userId="55ecb6fd-ba51-4086-9090-c17ec3ac27f3" providerId="ADAL" clId="{3E5631A9-9B5F-4BC6-ACB7-432DF040F504}" dt="2021-12-06T06:41:04.898" v="95" actId="1076"/>
        <pc:sldMkLst>
          <pc:docMk/>
          <pc:sldMk cId="3621698183" sldId="1427"/>
        </pc:sldMkLst>
        <pc:spChg chg="mod">
          <ac:chgData name="Dr Teoh Teik Toe" userId="55ecb6fd-ba51-4086-9090-c17ec3ac27f3" providerId="ADAL" clId="{3E5631A9-9B5F-4BC6-ACB7-432DF040F504}" dt="2021-12-06T06:40:29.946" v="92" actId="20577"/>
          <ac:spMkLst>
            <pc:docMk/>
            <pc:sldMk cId="3621698183" sldId="1427"/>
            <ac:spMk id="6" creationId="{D1CD7F79-442F-44E7-BAB2-1D7DC6DEC394}"/>
          </ac:spMkLst>
        </pc:spChg>
        <pc:picChg chg="add mod">
          <ac:chgData name="Dr Teoh Teik Toe" userId="55ecb6fd-ba51-4086-9090-c17ec3ac27f3" providerId="ADAL" clId="{3E5631A9-9B5F-4BC6-ACB7-432DF040F504}" dt="2021-12-06T06:41:04.898" v="95" actId="1076"/>
          <ac:picMkLst>
            <pc:docMk/>
            <pc:sldMk cId="3621698183" sldId="1427"/>
            <ac:picMk id="3" creationId="{0A7955EF-606D-4CA6-B24A-02A00E7E0910}"/>
          </ac:picMkLst>
        </pc:picChg>
      </pc:sldChg>
      <pc:sldChg chg="modSp mod">
        <pc:chgData name="Dr Teoh Teik Toe" userId="55ecb6fd-ba51-4086-9090-c17ec3ac27f3" providerId="ADAL" clId="{3E5631A9-9B5F-4BC6-ACB7-432DF040F504}" dt="2021-12-06T06:31:44.648" v="70" actId="1076"/>
        <pc:sldMkLst>
          <pc:docMk/>
          <pc:sldMk cId="649543424" sldId="1428"/>
        </pc:sldMkLst>
        <pc:spChg chg="mod">
          <ac:chgData name="Dr Teoh Teik Toe" userId="55ecb6fd-ba51-4086-9090-c17ec3ac27f3" providerId="ADAL" clId="{3E5631A9-9B5F-4BC6-ACB7-432DF040F504}" dt="2021-12-06T06:31:44.648" v="70" actId="1076"/>
          <ac:spMkLst>
            <pc:docMk/>
            <pc:sldMk cId="649543424" sldId="1428"/>
            <ac:spMk id="7" creationId="{ED7CB0BF-D12C-4C55-906E-4215E534D64D}"/>
          </ac:spMkLst>
        </pc:spChg>
        <pc:spChg chg="mod">
          <ac:chgData name="Dr Teoh Teik Toe" userId="55ecb6fd-ba51-4086-9090-c17ec3ac27f3" providerId="ADAL" clId="{3E5631A9-9B5F-4BC6-ACB7-432DF040F504}" dt="2021-12-06T06:31:42.041" v="69" actId="1076"/>
          <ac:spMkLst>
            <pc:docMk/>
            <pc:sldMk cId="649543424" sldId="1428"/>
            <ac:spMk id="8" creationId="{63785B52-5A2E-4A6F-AA2D-5A9066E7C1BC}"/>
          </ac:spMkLst>
        </pc:spChg>
      </pc:sldChg>
      <pc:sldChg chg="modSp mod">
        <pc:chgData name="Dr Teoh Teik Toe" userId="55ecb6fd-ba51-4086-9090-c17ec3ac27f3" providerId="ADAL" clId="{3E5631A9-9B5F-4BC6-ACB7-432DF040F504}" dt="2021-12-06T07:00:57.502" v="113"/>
        <pc:sldMkLst>
          <pc:docMk/>
          <pc:sldMk cId="3029570704" sldId="1432"/>
        </pc:sldMkLst>
        <pc:spChg chg="mod">
          <ac:chgData name="Dr Teoh Teik Toe" userId="55ecb6fd-ba51-4086-9090-c17ec3ac27f3" providerId="ADAL" clId="{3E5631A9-9B5F-4BC6-ACB7-432DF040F504}" dt="2021-12-06T07:00:57.502" v="113"/>
          <ac:spMkLst>
            <pc:docMk/>
            <pc:sldMk cId="3029570704" sldId="1432"/>
            <ac:spMk id="5" creationId="{4B3D88BE-EE63-431A-B5B5-270D16DA84B9}"/>
          </ac:spMkLst>
        </pc:spChg>
        <pc:spChg chg="mod">
          <ac:chgData name="Dr Teoh Teik Toe" userId="55ecb6fd-ba51-4086-9090-c17ec3ac27f3" providerId="ADAL" clId="{3E5631A9-9B5F-4BC6-ACB7-432DF040F504}" dt="2021-12-06T07:00:40.361" v="110" actId="1076"/>
          <ac:spMkLst>
            <pc:docMk/>
            <pc:sldMk cId="3029570704" sldId="1432"/>
            <ac:spMk id="6" creationId="{51FDEC1E-FFAD-4117-86B6-726CE74E97F7}"/>
          </ac:spMkLst>
        </pc:spChg>
      </pc:sldChg>
      <pc:sldChg chg="modSp mod">
        <pc:chgData name="Dr Teoh Teik Toe" userId="55ecb6fd-ba51-4086-9090-c17ec3ac27f3" providerId="ADAL" clId="{3E5631A9-9B5F-4BC6-ACB7-432DF040F504}" dt="2021-12-06T07:00:25.343" v="108" actId="207"/>
        <pc:sldMkLst>
          <pc:docMk/>
          <pc:sldMk cId="3489996905" sldId="1433"/>
        </pc:sldMkLst>
        <pc:spChg chg="mod">
          <ac:chgData name="Dr Teoh Teik Toe" userId="55ecb6fd-ba51-4086-9090-c17ec3ac27f3" providerId="ADAL" clId="{3E5631A9-9B5F-4BC6-ACB7-432DF040F504}" dt="2021-12-06T07:00:20.008" v="106" actId="1076"/>
          <ac:spMkLst>
            <pc:docMk/>
            <pc:sldMk cId="3489996905" sldId="1433"/>
            <ac:spMk id="5" creationId="{19729A86-15C2-4662-957B-0112DF7A32EC}"/>
          </ac:spMkLst>
        </pc:spChg>
        <pc:spChg chg="mod">
          <ac:chgData name="Dr Teoh Teik Toe" userId="55ecb6fd-ba51-4086-9090-c17ec3ac27f3" providerId="ADAL" clId="{3E5631A9-9B5F-4BC6-ACB7-432DF040F504}" dt="2021-12-06T07:00:25.343" v="108" actId="207"/>
          <ac:spMkLst>
            <pc:docMk/>
            <pc:sldMk cId="3489996905" sldId="1433"/>
            <ac:spMk id="6" creationId="{CDB7FCC8-9645-425A-8B75-DA75AFF1AC82}"/>
          </ac:spMkLst>
        </pc:spChg>
      </pc:sldChg>
      <pc:sldChg chg="modSp mod">
        <pc:chgData name="Dr Teoh Teik Toe" userId="55ecb6fd-ba51-4086-9090-c17ec3ac27f3" providerId="ADAL" clId="{3E5631A9-9B5F-4BC6-ACB7-432DF040F504}" dt="2021-12-06T05:46:09.253" v="2" actId="1076"/>
        <pc:sldMkLst>
          <pc:docMk/>
          <pc:sldMk cId="1727000198" sldId="1435"/>
        </pc:sldMkLst>
        <pc:spChg chg="mod">
          <ac:chgData name="Dr Teoh Teik Toe" userId="55ecb6fd-ba51-4086-9090-c17ec3ac27f3" providerId="ADAL" clId="{3E5631A9-9B5F-4BC6-ACB7-432DF040F504}" dt="2021-12-06T05:46:09.253" v="2" actId="1076"/>
          <ac:spMkLst>
            <pc:docMk/>
            <pc:sldMk cId="1727000198" sldId="1435"/>
            <ac:spMk id="7" creationId="{9F84057A-811C-40B7-ACE5-12034C818244}"/>
          </ac:spMkLst>
        </pc:spChg>
      </pc:sldChg>
    </pc:docChg>
  </pc:docChgLst>
  <pc:docChgLst>
    <pc:chgData name="Teoh Teik Toe" userId="04285961-8f1d-4dac-83a4-2cd896b4506a" providerId="ADAL" clId="{3E5631A9-9B5F-4BC6-ACB7-432DF040F504}"/>
    <pc:docChg chg="modSld sldOrd">
      <pc:chgData name="Teoh Teik Toe" userId="04285961-8f1d-4dac-83a4-2cd896b4506a" providerId="ADAL" clId="{3E5631A9-9B5F-4BC6-ACB7-432DF040F504}" dt="2021-12-03T07:39:57.838" v="78"/>
      <pc:docMkLst>
        <pc:docMk/>
      </pc:docMkLst>
      <pc:sldChg chg="modSp mod">
        <pc:chgData name="Teoh Teik Toe" userId="04285961-8f1d-4dac-83a4-2cd896b4506a" providerId="ADAL" clId="{3E5631A9-9B5F-4BC6-ACB7-432DF040F504}" dt="2021-12-03T07:23:07.079" v="71" actId="20577"/>
        <pc:sldMkLst>
          <pc:docMk/>
          <pc:sldMk cId="94738593" sldId="1398"/>
        </pc:sldMkLst>
        <pc:spChg chg="mod">
          <ac:chgData name="Teoh Teik Toe" userId="04285961-8f1d-4dac-83a4-2cd896b4506a" providerId="ADAL" clId="{3E5631A9-9B5F-4BC6-ACB7-432DF040F504}" dt="2021-12-03T07:23:07.079" v="71" actId="20577"/>
          <ac:spMkLst>
            <pc:docMk/>
            <pc:sldMk cId="94738593" sldId="1398"/>
            <ac:spMk id="7" creationId="{D8746205-FB8D-472E-8A77-7FCC99321B85}"/>
          </ac:spMkLst>
        </pc:spChg>
      </pc:sldChg>
      <pc:sldChg chg="ord">
        <pc:chgData name="Teoh Teik Toe" userId="04285961-8f1d-4dac-83a4-2cd896b4506a" providerId="ADAL" clId="{3E5631A9-9B5F-4BC6-ACB7-432DF040F504}" dt="2021-12-03T07:22:07.445" v="1"/>
        <pc:sldMkLst>
          <pc:docMk/>
          <pc:sldMk cId="887902952" sldId="1400"/>
        </pc:sldMkLst>
      </pc:sldChg>
      <pc:sldChg chg="addSp modSp mod">
        <pc:chgData name="Teoh Teik Toe" userId="04285961-8f1d-4dac-83a4-2cd896b4506a" providerId="ADAL" clId="{3E5631A9-9B5F-4BC6-ACB7-432DF040F504}" dt="2021-12-03T07:32:35.012" v="77" actId="1076"/>
        <pc:sldMkLst>
          <pc:docMk/>
          <pc:sldMk cId="1705901631" sldId="1414"/>
        </pc:sldMkLst>
        <pc:spChg chg="mod">
          <ac:chgData name="Teoh Teik Toe" userId="04285961-8f1d-4dac-83a4-2cd896b4506a" providerId="ADAL" clId="{3E5631A9-9B5F-4BC6-ACB7-432DF040F504}" dt="2021-12-03T07:29:10.767" v="74" actId="1076"/>
          <ac:spMkLst>
            <pc:docMk/>
            <pc:sldMk cId="1705901631" sldId="1414"/>
            <ac:spMk id="5" creationId="{4187D97E-A86C-4CC8-94DA-CE8551929231}"/>
          </ac:spMkLst>
        </pc:spChg>
        <pc:spChg chg="mod">
          <ac:chgData name="Teoh Teik Toe" userId="04285961-8f1d-4dac-83a4-2cd896b4506a" providerId="ADAL" clId="{3E5631A9-9B5F-4BC6-ACB7-432DF040F504}" dt="2021-12-03T07:29:13.320" v="75" actId="1076"/>
          <ac:spMkLst>
            <pc:docMk/>
            <pc:sldMk cId="1705901631" sldId="1414"/>
            <ac:spMk id="6" creationId="{E0F62514-A7E2-401B-B513-6697AA003778}"/>
          </ac:spMkLst>
        </pc:spChg>
        <pc:spChg chg="add mod">
          <ac:chgData name="Teoh Teik Toe" userId="04285961-8f1d-4dac-83a4-2cd896b4506a" providerId="ADAL" clId="{3E5631A9-9B5F-4BC6-ACB7-432DF040F504}" dt="2021-12-03T07:32:35.012" v="77" actId="1076"/>
          <ac:spMkLst>
            <pc:docMk/>
            <pc:sldMk cId="1705901631" sldId="1414"/>
            <ac:spMk id="7" creationId="{114C4116-B99D-4DB7-B8B7-E689D9D4DEF0}"/>
          </ac:spMkLst>
        </pc:spChg>
      </pc:sldChg>
      <pc:sldChg chg="modSp mod">
        <pc:chgData name="Teoh Teik Toe" userId="04285961-8f1d-4dac-83a4-2cd896b4506a" providerId="ADAL" clId="{3E5631A9-9B5F-4BC6-ACB7-432DF040F504}" dt="2021-12-03T07:39:57.838" v="78"/>
        <pc:sldMkLst>
          <pc:docMk/>
          <pc:sldMk cId="1727000198" sldId="1435"/>
        </pc:sldMkLst>
        <pc:spChg chg="mod">
          <ac:chgData name="Teoh Teik Toe" userId="04285961-8f1d-4dac-83a4-2cd896b4506a" providerId="ADAL" clId="{3E5631A9-9B5F-4BC6-ACB7-432DF040F504}" dt="2021-12-03T07:39:57.838" v="78"/>
          <ac:spMkLst>
            <pc:docMk/>
            <pc:sldMk cId="1727000198" sldId="1435"/>
            <ac:spMk id="7" creationId="{9F84057A-811C-40B7-ACE5-12034C8182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12/6/2021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57:57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7 114,'-5'5,"4"2,6-1,8-1,6-1,0-2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0,'0'5,"5"2,6-1,2-1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1 889,'5'0,"6"0,6 0,1-4,1-2,-2-5,1-6,2-4,-2-3,1-3,-4-2,-3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94,'0'-5,"0"-6,0-6,0-6,5 2,1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315 270,'0'5,"5"6,6 1,7-1,-1-2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4:51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5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3:5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8:0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6/12/2021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must be random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24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are expected to look at the difference between the predicted line vs the scattered plot and find other pattern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01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M2 is better because the RMSE is lower than M1. Significant and Error are related.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432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7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06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later in the class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1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customXml" Target="../ink/ink4.xml"/><Relationship Id="rId3" Type="http://schemas.openxmlformats.org/officeDocument/2006/relationships/customXml" Target="../ink/ink2.xml"/><Relationship Id="rId21" Type="http://schemas.openxmlformats.org/officeDocument/2006/relationships/image" Target="../media/image160.png"/><Relationship Id="rId12" Type="http://schemas.openxmlformats.org/officeDocument/2006/relationships/image" Target="../media/image156.png"/><Relationship Id="rId17" Type="http://schemas.openxmlformats.org/officeDocument/2006/relationships/image" Target="../media/image1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.png"/><Relationship Id="rId23" Type="http://schemas.openxmlformats.org/officeDocument/2006/relationships/image" Target="../media/image161.png"/><Relationship Id="rId22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3xMSbIde2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tmNq7Fgb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2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6.xml"/><Relationship Id="rId4" Type="http://schemas.openxmlformats.org/officeDocument/2006/relationships/image" Target="../media/image21.png"/><Relationship Id="rId43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WqE7YHR4Jc&amp;t=440s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uwgb.edu/bansalg/statistics-data-analytics/linear-regression/" TargetMode="External"/><Relationship Id="rId4" Type="http://schemas.openxmlformats.org/officeDocument/2006/relationships/hyperlink" Target="https://www.youtube.com/watch?v=aq8VU5KLmkY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 dirty="0">
                <a:solidFill>
                  <a:schemeClr val="bg1"/>
                </a:solidFill>
                <a:cs typeface="Arial"/>
              </a:rPr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1E53-BC3F-4C85-AD10-EA1A22DD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Assumption: </a:t>
            </a:r>
            <a:r>
              <a:rPr lang="en-US" dirty="0" err="1"/>
              <a:t>Hilpisch</a:t>
            </a:r>
            <a:r>
              <a:rPr lang="en-US" dirty="0"/>
              <a:t> Page 34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17199-74D2-430F-AFB5-DBB2E8C1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18" y="1983011"/>
            <a:ext cx="7119563" cy="40490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F2E427-17C8-4927-ABCE-20238C3C5CBF}"/>
              </a:ext>
            </a:extLst>
          </p:cNvPr>
          <p:cNvSpPr/>
          <p:nvPr/>
        </p:nvSpPr>
        <p:spPr>
          <a:xfrm>
            <a:off x="1160979" y="3318603"/>
            <a:ext cx="6359704" cy="54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14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218-B593-43A2-9571-D6E88B41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Interview Questions (Can we answer all after this class)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7B23-9390-4B07-AD85-A1058D2D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008706" cy="373552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are the important assumptions of Linear regression?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heteroscedasticity?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difference between R square and adjusted R square?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find RMSE and MSE?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possible ways of improving the accuracy of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interpret a Q-Q plot in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significance of an F-test in a linear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disadvantages of the linear model?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09771-9EB1-4E0B-876E-6EF378AB1A19}"/>
              </a:ext>
            </a:extLst>
          </p:cNvPr>
          <p:cNvSpPr/>
          <p:nvPr/>
        </p:nvSpPr>
        <p:spPr>
          <a:xfrm>
            <a:off x="277402" y="5624717"/>
            <a:ext cx="840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https://www.proschoolonline.com/blog/data-science-interview-questions-on-linear-regression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A19B5F-6EF8-4265-B0A2-D1ECB97CD2F0}"/>
              </a:ext>
            </a:extLst>
          </p:cNvPr>
          <p:cNvSpPr/>
          <p:nvPr/>
        </p:nvSpPr>
        <p:spPr>
          <a:xfrm>
            <a:off x="1931542" y="2219218"/>
            <a:ext cx="2640458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0E92D-4D62-4417-BB40-875C2CFB4D47}"/>
              </a:ext>
            </a:extLst>
          </p:cNvPr>
          <p:cNvSpPr/>
          <p:nvPr/>
        </p:nvSpPr>
        <p:spPr>
          <a:xfrm>
            <a:off x="3251771" y="4327871"/>
            <a:ext cx="642135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3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C3DD-13D3-4A76-8AC0-E28A123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heteroscedasticity?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0FCA-837C-4BD8-802A-93C263B7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Heteroscedasticity is exactly the opposite of homoscedasticity, which means that the error terms are not equally distributed. 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DF534-0637-4073-93C1-976B21DE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65" y="2263852"/>
            <a:ext cx="669925" cy="5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C65F-F2BB-4E7E-813F-D788D330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interpret a Q-Q plot in a Linear regression model?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19CC-DA08-4A9B-B100-39FD15F5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Q-Q plot is used to check the normality of errors. In the above chart mentioned, Majority of the data follows a normal distribution with tails curled. This shows that the errors are mostly normally distributed but some observations may be due to significantly higher/lower values are affecting the normality of errors.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3F219-7D41-488F-A323-C92435C7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56" y="4143428"/>
            <a:ext cx="3333429" cy="2455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FE5D43-7410-4218-8FEF-0785DB5F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99" y="2969931"/>
            <a:ext cx="2876762" cy="6796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63B83A-C317-4A82-9F45-50828F39482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222680" y="3649624"/>
            <a:ext cx="2250039" cy="1497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21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3593-A98C-4AB4-B8C3-78F15C68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disadvantages of the linear model?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DD89-468B-4F95-ABDB-FCA1C360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is sensitive to outliers which may affect the result.</a:t>
            </a:r>
          </a:p>
          <a:p>
            <a:r>
              <a:rPr lang="en-US" dirty="0"/>
              <a:t>Over-fitting</a:t>
            </a:r>
          </a:p>
          <a:p>
            <a:r>
              <a:rPr lang="en-US" dirty="0"/>
              <a:t>Under-fitting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C6A86-BAD6-4F32-868D-9255910D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0" y="3647095"/>
            <a:ext cx="5979560" cy="24779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EBBD9-ABD8-4EB2-B1B0-8CC5539322EA}"/>
              </a:ext>
            </a:extLst>
          </p:cNvPr>
          <p:cNvGrpSpPr/>
          <p:nvPr/>
        </p:nvGrpSpPr>
        <p:grpSpPr>
          <a:xfrm>
            <a:off x="4921204" y="2770584"/>
            <a:ext cx="1086840" cy="628200"/>
            <a:chOff x="4921204" y="2770584"/>
            <a:chExt cx="108684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14:cNvPr>
                <p14:cNvContentPartPr/>
                <p14:nvPr/>
              </p14:nvContentPartPr>
              <p14:xfrm>
                <a:off x="4921204" y="3390144"/>
                <a:ext cx="10800" cy="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2204" y="3381144"/>
                  <a:ext cx="2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14:cNvPr>
                <p14:cNvContentPartPr/>
                <p14:nvPr/>
              </p14:nvContentPartPr>
              <p14:xfrm>
                <a:off x="5270404" y="3289704"/>
                <a:ext cx="6840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1764" y="3020064"/>
                  <a:ext cx="120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14:cNvPr>
                <p14:cNvContentPartPr/>
                <p14:nvPr/>
              </p14:nvContentPartPr>
              <p14:xfrm>
                <a:off x="5578564" y="2770584"/>
                <a:ext cx="4680" cy="3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9924" y="2761944"/>
                  <a:ext cx="2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14:cNvPr>
                <p14:cNvContentPartPr/>
                <p14:nvPr/>
              </p14:nvContentPartPr>
              <p14:xfrm>
                <a:off x="5989324" y="2824944"/>
                <a:ext cx="18720" cy="1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67644" y="2719464"/>
                  <a:ext cx="149400" cy="13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E63402A-BCC7-4C32-A737-140719A871B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145" y="2667022"/>
            <a:ext cx="1858863" cy="54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66384-DB84-4008-A695-AB7F312E42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5747" y="3916691"/>
            <a:ext cx="2192522" cy="2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6325-4C28-49EC-A86A-81947735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E8DCC7-7528-4439-AE54-35FA678E6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01" y="2171822"/>
            <a:ext cx="5177193" cy="29121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3E641-AAD4-47E0-8DB7-520532C7A934}"/>
              </a:ext>
            </a:extLst>
          </p:cNvPr>
          <p:cNvSpPr/>
          <p:nvPr/>
        </p:nvSpPr>
        <p:spPr>
          <a:xfrm>
            <a:off x="457199" y="5448343"/>
            <a:ext cx="7566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hlinkClick r:id="rId3"/>
              </a:rPr>
              <a:t>https://www.youtube.com/watch?v=_3xMSbIde2I</a:t>
            </a:r>
            <a:endParaRPr lang="en-SG" dirty="0"/>
          </a:p>
          <a:p>
            <a:r>
              <a:rPr lang="en-SG" dirty="0">
                <a:hlinkClick r:id="rId4"/>
              </a:rPr>
              <a:t>https://www.youtube.com/watch?v=ctmNq7FgbvI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489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 dirty="0"/>
              <a:t>Shape of regression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6" name="Picture 2" descr="Linear regression - Wikipedia">
            <a:extLst>
              <a:ext uri="{FF2B5EF4-FFF2-40B4-BE49-F238E27FC236}">
                <a16:creationId xmlns:a16="http://schemas.microsoft.com/office/drawing/2014/main" id="{764FAAC8-D633-4DA1-8C45-E6E47B4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4" y="1467158"/>
            <a:ext cx="2965155" cy="19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5B05B-67CC-4C34-9245-4441CCCB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1" y="3498746"/>
            <a:ext cx="3303181" cy="247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E2D76-F9F3-435F-97FE-B4AE2DE5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50" y="1046422"/>
            <a:ext cx="2382578" cy="2382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02294-55E1-42E6-B88B-E534993D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459" y="3753158"/>
            <a:ext cx="3428891" cy="238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168502" y="260805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B2080-7160-4056-B75D-3FE7EABB0E27}"/>
              </a:ext>
            </a:extLst>
          </p:cNvPr>
          <p:cNvSpPr txBox="1"/>
          <p:nvPr/>
        </p:nvSpPr>
        <p:spPr>
          <a:xfrm>
            <a:off x="6740423" y="5942360"/>
            <a:ext cx="113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Logarithm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7102315" y="3510811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2748166" y="5880185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8222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 dirty="0"/>
              <a:t>Shape of regression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274827" y="2608055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6251711" y="3429000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 (Adaptive)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3965561" y="5880185"/>
            <a:ext cx="9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Quantile</a:t>
            </a:r>
            <a:endParaRPr lang="en-SG" dirty="0"/>
          </a:p>
        </p:txBody>
      </p:sp>
      <p:pic>
        <p:nvPicPr>
          <p:cNvPr id="2050" name="Picture 2" descr="Logistic Regression Explained. [ — Logistic Regression explained ...">
            <a:extLst>
              <a:ext uri="{FF2B5EF4-FFF2-40B4-BE49-F238E27FC236}">
                <a16:creationId xmlns:a16="http://schemas.microsoft.com/office/drawing/2014/main" id="{F3DA6761-06C6-4C80-8555-E38362A0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4" y="1189346"/>
            <a:ext cx="2640243" cy="22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138C3B-922B-4D1E-A3AD-6CC5B920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4" y="4060089"/>
            <a:ext cx="3065628" cy="229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15DF5-9096-494E-B69E-9769E36E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25" y="1319819"/>
            <a:ext cx="3645715" cy="2033385"/>
          </a:xfrm>
          <a:prstGeom prst="rect">
            <a:avLst/>
          </a:prstGeom>
        </p:spPr>
      </p:pic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2B5889B8-BE5A-4267-BD2E-58375E02A3E2}"/>
              </a:ext>
            </a:extLst>
          </p:cNvPr>
          <p:cNvGrpSpPr/>
          <p:nvPr/>
        </p:nvGrpSpPr>
        <p:grpSpPr>
          <a:xfrm>
            <a:off x="5301364" y="739104"/>
            <a:ext cx="435960" cy="1027800"/>
            <a:chOff x="5301364" y="739104"/>
            <a:chExt cx="435960" cy="10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14:cNvPr>
                <p14:cNvContentPartPr/>
                <p14:nvPr/>
              </p14:nvContentPartPr>
              <p14:xfrm>
                <a:off x="5301364" y="739104"/>
                <a:ext cx="360" cy="3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92724" y="730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14:cNvPr>
                <p14:cNvContentPartPr/>
                <p14:nvPr/>
              </p14:nvContentPartPr>
              <p14:xfrm>
                <a:off x="5732644" y="1766544"/>
                <a:ext cx="4680" cy="360"/>
              </p14:xfrm>
            </p:contentPart>
          </mc:Choice>
          <mc:Fallback xmlns=""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23644" y="1757904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643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E30-45D8-4065-A8A6-F96BDE4A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1" y="49064"/>
            <a:ext cx="8229600" cy="1143000"/>
          </a:xfrm>
        </p:spPr>
        <p:txBody>
          <a:bodyPr/>
          <a:lstStyle/>
          <a:p>
            <a:r>
              <a:rPr lang="en-US" dirty="0"/>
              <a:t>ANOVA Table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014F0-208C-4033-8740-38D5B73C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99" y="833915"/>
            <a:ext cx="7911101" cy="5369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17AF6-D981-4E82-8F94-80826B9AE10C}"/>
              </a:ext>
            </a:extLst>
          </p:cNvPr>
          <p:cNvSpPr/>
          <p:nvPr/>
        </p:nvSpPr>
        <p:spPr>
          <a:xfrm>
            <a:off x="852755" y="2157573"/>
            <a:ext cx="4397339" cy="400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6BCECF-23D4-4466-AFA1-6B8D9887A0F3}"/>
              </a:ext>
            </a:extLst>
          </p:cNvPr>
          <p:cNvSpPr/>
          <p:nvPr/>
        </p:nvSpPr>
        <p:spPr>
          <a:xfrm>
            <a:off x="941798" y="3809298"/>
            <a:ext cx="6484706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08226-0CAA-485C-88DB-4FF8981E323D}"/>
              </a:ext>
            </a:extLst>
          </p:cNvPr>
          <p:cNvSpPr/>
          <p:nvPr/>
        </p:nvSpPr>
        <p:spPr>
          <a:xfrm>
            <a:off x="931522" y="5011759"/>
            <a:ext cx="7426503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B4958-58E7-4E73-BF23-151AF21F1BCF}"/>
              </a:ext>
            </a:extLst>
          </p:cNvPr>
          <p:cNvSpPr txBox="1"/>
          <p:nvPr/>
        </p:nvSpPr>
        <p:spPr>
          <a:xfrm>
            <a:off x="131424" y="3234339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test</a:t>
            </a:r>
          </a:p>
          <a:p>
            <a:r>
              <a:rPr lang="en-US" dirty="0"/>
              <a:t>F test</a:t>
            </a:r>
            <a:br>
              <a:rPr lang="en-US" dirty="0"/>
            </a:br>
            <a:r>
              <a:rPr lang="en-US" dirty="0"/>
              <a:t>t test</a:t>
            </a:r>
            <a:endParaRPr lang="en-SG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416657-9906-4DED-8FC9-E683381A71BC}"/>
              </a:ext>
            </a:extLst>
          </p:cNvPr>
          <p:cNvCxnSpPr/>
          <p:nvPr/>
        </p:nvCxnSpPr>
        <p:spPr>
          <a:xfrm flipV="1">
            <a:off x="401549" y="2357919"/>
            <a:ext cx="529973" cy="69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8E371-CE3C-4CF6-979C-A8B0654588B5}"/>
              </a:ext>
            </a:extLst>
          </p:cNvPr>
          <p:cNvCxnSpPr/>
          <p:nvPr/>
        </p:nvCxnSpPr>
        <p:spPr>
          <a:xfrm>
            <a:off x="775699" y="3696004"/>
            <a:ext cx="471070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095746-3B7B-4330-9874-D8844385C45D}"/>
              </a:ext>
            </a:extLst>
          </p:cNvPr>
          <p:cNvCxnSpPr/>
          <p:nvPr/>
        </p:nvCxnSpPr>
        <p:spPr>
          <a:xfrm>
            <a:off x="457200" y="4157669"/>
            <a:ext cx="4412751" cy="101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7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CA4A-80B1-4698-9469-CE4DC48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DD7C-AC7B-471B-981C-C72232E5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Ridge (reduce the coefficients but NOT to absolute zero)</a:t>
            </a:r>
          </a:p>
          <a:p>
            <a:r>
              <a:rPr lang="en-US" dirty="0"/>
              <a:t>Lasso regression (make coefficients to absolute zero)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B791-2A70-40FF-91FD-BC1EE35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5AD84-B012-4B69-993D-36CB6B7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08" y="3741206"/>
            <a:ext cx="3262044" cy="22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before class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: https://www.dropbox.com/sh/dcz4m1ps91mimzz/AACBicbA3-KABogiJ3iWu5N9a?dl=0</a:t>
            </a:r>
          </a:p>
          <a:p>
            <a:r>
              <a:rPr lang="en-US" dirty="0"/>
              <a:t>Quantile : https://www.dropbox.com/sh/lickupqy8lkcol4/AAAQGMg8j8UQYWM8Tg25duEva?dl=0</a:t>
            </a:r>
          </a:p>
          <a:p>
            <a:r>
              <a:rPr lang="en-US" dirty="0"/>
              <a:t>Mars </a:t>
            </a:r>
            <a:r>
              <a:rPr lang="en-US"/>
              <a:t>: https://www.dropbox.com/sh/fdqwz0elrgeww1c/AADWRzjIRqqspuKsz0sxZI24a?dl=0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1134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F680-72AE-45C2-A330-977E4212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20" y="41082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DBS Share Price Example</a:t>
            </a:r>
            <a:br>
              <a:rPr lang="en-US" dirty="0"/>
            </a:br>
            <a:r>
              <a:rPr lang="en-US" dirty="0"/>
              <a:t>1. Linear</a:t>
            </a:r>
            <a:br>
              <a:rPr lang="en-US" dirty="0"/>
            </a:br>
            <a:r>
              <a:rPr lang="en-US" dirty="0"/>
              <a:t>2. Non-Linear - Polynomial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921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47" y="1690689"/>
            <a:ext cx="7824551" cy="5092804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3600" dirty="0"/>
              <a:t>Y has a linear relationship with the </a:t>
            </a:r>
            <a:r>
              <a:rPr lang="en-US" sz="3600" dirty="0" err="1"/>
              <a:t>Xs</a:t>
            </a:r>
            <a:r>
              <a:rPr lang="en-US" sz="3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1327-C42A-4B0F-91CB-6F1EC709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44" y="2417994"/>
            <a:ext cx="5395428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86DB-6F7C-4468-BE2F-98820E3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When $S Strengthen, will DBS share price up or down?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5DF8E-F4A5-44C9-8393-15C19D43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99" y="2005013"/>
            <a:ext cx="7886700" cy="4351338"/>
          </a:xfrm>
        </p:spPr>
        <p:txBody>
          <a:bodyPr/>
          <a:lstStyle/>
          <a:p>
            <a:r>
              <a:rPr lang="en-US" dirty="0"/>
              <a:t>When Sing Dollar strengthen, DBS share price will be expensive for foreign investor, therefore, DBS price should go down, if everything else remain the same.</a:t>
            </a:r>
          </a:p>
          <a:p>
            <a:r>
              <a:rPr lang="en-US" dirty="0"/>
              <a:t>However, when Sing Dollar strengthen, DBS asset in S$ will appreciate from foreign investor perspective, hence, if DBS has more Sing Dollar Asset than Liability, DBS share price should go up.</a:t>
            </a:r>
          </a:p>
          <a:p>
            <a:r>
              <a:rPr lang="en-US" dirty="0"/>
              <a:t>Hence, data analytics is important.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FFC5-B317-40D0-BC81-6835A2C0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3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7599-52DF-405A-966A-C4FDB9E1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117" y="3954104"/>
            <a:ext cx="2748337" cy="1143000"/>
          </a:xfrm>
        </p:spPr>
        <p:txBody>
          <a:bodyPr/>
          <a:lstStyle/>
          <a:p>
            <a:r>
              <a:rPr lang="en-US" dirty="0"/>
              <a:t>Regression in R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14:cNvPr>
              <p14:cNvContentPartPr/>
              <p14:nvPr/>
            </p14:nvContentPartPr>
            <p14:xfrm>
              <a:off x="-1654556" y="551666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63556" y="55080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14:cNvPr>
              <p14:cNvContentPartPr/>
              <p14:nvPr/>
            </p14:nvContentPartPr>
            <p14:xfrm>
              <a:off x="2311564" y="285590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564" y="28472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58AAF8-2F46-44E4-B69A-0DEE82FF0D75}"/>
              </a:ext>
            </a:extLst>
          </p:cNvPr>
          <p:cNvSpPr txBox="1"/>
          <p:nvPr/>
        </p:nvSpPr>
        <p:spPr>
          <a:xfrm>
            <a:off x="138137" y="374784"/>
            <a:ext cx="886844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library(</a:t>
            </a:r>
            <a:r>
              <a:rPr lang="en-SG" dirty="0" err="1"/>
              <a:t>data.table</a:t>
            </a:r>
            <a:r>
              <a:rPr lang="en-SG" dirty="0"/>
              <a:t>)</a:t>
            </a:r>
          </a:p>
          <a:p>
            <a:r>
              <a:rPr lang="en-SG" dirty="0"/>
              <a:t>dt = </a:t>
            </a:r>
            <a:r>
              <a:rPr lang="en-SG" dirty="0" err="1"/>
              <a:t>fread</a:t>
            </a:r>
            <a:r>
              <a:rPr lang="en-SG" dirty="0"/>
              <a:t>("C:/Users/Teoh Teik Teo/OneDrive - TSS Global Pte. Ltd/TT Library/AI Model/Data/DBS_SingDollar.csv") #alternatively read.csv</a:t>
            </a:r>
          </a:p>
          <a:p>
            <a:r>
              <a:rPr lang="en-SG" dirty="0"/>
              <a:t>model=</a:t>
            </a:r>
            <a:r>
              <a:rPr lang="en-SG" dirty="0" err="1"/>
              <a:t>lm</a:t>
            </a:r>
            <a:r>
              <a:rPr lang="en-SG" dirty="0"/>
              <a:t>(</a:t>
            </a:r>
            <a:r>
              <a:rPr lang="en-SG" dirty="0" err="1"/>
              <a:t>dt$DBS</a:t>
            </a:r>
            <a:r>
              <a:rPr lang="en-SG" dirty="0"/>
              <a:t> ~ </a:t>
            </a:r>
            <a:r>
              <a:rPr lang="en-SG" dirty="0" err="1"/>
              <a:t>dt$SGD</a:t>
            </a:r>
            <a:r>
              <a:rPr lang="en-SG" dirty="0"/>
              <a:t>)</a:t>
            </a:r>
          </a:p>
          <a:p>
            <a:r>
              <a:rPr lang="en-SG" dirty="0"/>
              <a:t>summary(model)</a:t>
            </a:r>
          </a:p>
          <a:p>
            <a:endParaRPr lang="en-SG" dirty="0"/>
          </a:p>
          <a:p>
            <a:r>
              <a:rPr lang="en-SG" dirty="0"/>
              <a:t>plot(</a:t>
            </a:r>
            <a:r>
              <a:rPr lang="en-SG" dirty="0" err="1"/>
              <a:t>dt$SGD</a:t>
            </a:r>
            <a:r>
              <a:rPr lang="en-SG" dirty="0"/>
              <a:t>, </a:t>
            </a:r>
            <a:r>
              <a:rPr lang="en-SG" dirty="0" err="1"/>
              <a:t>dt$DBS</a:t>
            </a:r>
            <a:r>
              <a:rPr lang="en-SG" dirty="0"/>
              <a:t>, main="Regression", </a:t>
            </a:r>
            <a:r>
              <a:rPr lang="en-SG" dirty="0" err="1"/>
              <a:t>xlab</a:t>
            </a:r>
            <a:r>
              <a:rPr lang="en-SG" dirty="0"/>
              <a:t> = "SGD", </a:t>
            </a:r>
            <a:r>
              <a:rPr lang="en-SG" dirty="0" err="1"/>
              <a:t>ylab</a:t>
            </a:r>
            <a:r>
              <a:rPr lang="en-SG" dirty="0"/>
              <a:t>="DBS")</a:t>
            </a:r>
          </a:p>
          <a:p>
            <a:r>
              <a:rPr lang="en-SG" dirty="0" err="1"/>
              <a:t>abline</a:t>
            </a:r>
            <a:r>
              <a:rPr lang="en-SG" dirty="0"/>
              <a:t>(model)</a:t>
            </a:r>
          </a:p>
          <a:p>
            <a:endParaRPr lang="en-SG" dirty="0"/>
          </a:p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=dt)</a:t>
            </a:r>
          </a:p>
          <a:p>
            <a:r>
              <a:rPr lang="en-SG" dirty="0"/>
              <a:t>err = </a:t>
            </a:r>
            <a:r>
              <a:rPr lang="en-SG" dirty="0" err="1"/>
              <a:t>dt$DBS</a:t>
            </a:r>
            <a:r>
              <a:rPr lang="en-SG" dirty="0"/>
              <a:t> - pred</a:t>
            </a:r>
          </a:p>
          <a:p>
            <a:r>
              <a:rPr lang="en-SG" dirty="0" err="1"/>
              <a:t>rmse</a:t>
            </a:r>
            <a:r>
              <a:rPr lang="en-SG" dirty="0"/>
              <a:t>=(mean(err^2)^0.5)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dt$SGD2 = dt$SGD^2</a:t>
            </a:r>
          </a:p>
          <a:p>
            <a:r>
              <a:rPr lang="en-SG" dirty="0"/>
              <a:t>model=</a:t>
            </a:r>
            <a:r>
              <a:rPr lang="en-SG" dirty="0" err="1"/>
              <a:t>lm</a:t>
            </a:r>
            <a:r>
              <a:rPr lang="en-SG" dirty="0"/>
              <a:t>(</a:t>
            </a:r>
            <a:r>
              <a:rPr lang="en-SG" dirty="0" err="1"/>
              <a:t>dt$DBS</a:t>
            </a:r>
            <a:r>
              <a:rPr lang="en-SG" dirty="0"/>
              <a:t> ~ </a:t>
            </a:r>
            <a:r>
              <a:rPr lang="en-SG" dirty="0" err="1"/>
              <a:t>dt$SGD</a:t>
            </a:r>
            <a:r>
              <a:rPr lang="en-SG" dirty="0"/>
              <a:t> + dt$SGD2)</a:t>
            </a:r>
          </a:p>
          <a:p>
            <a:r>
              <a:rPr lang="en-SG" dirty="0"/>
              <a:t>summary(model)</a:t>
            </a:r>
          </a:p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 = dt)</a:t>
            </a:r>
          </a:p>
          <a:p>
            <a:r>
              <a:rPr lang="en-SG" dirty="0"/>
              <a:t>err=</a:t>
            </a:r>
            <a:r>
              <a:rPr lang="en-SG" dirty="0" err="1"/>
              <a:t>dt$DBS</a:t>
            </a:r>
            <a:r>
              <a:rPr lang="en-SG" dirty="0"/>
              <a:t> - pred</a:t>
            </a:r>
          </a:p>
          <a:p>
            <a:r>
              <a:rPr lang="en-SG" dirty="0" err="1"/>
              <a:t>rmse</a:t>
            </a:r>
            <a:r>
              <a:rPr lang="en-SG" dirty="0"/>
              <a:t> = 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73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8174-CC9D-4D9C-94A0-CF902B2A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63" y="67469"/>
            <a:ext cx="7886700" cy="1325563"/>
          </a:xfrm>
        </p:spPr>
        <p:txBody>
          <a:bodyPr/>
          <a:lstStyle/>
          <a:p>
            <a:r>
              <a:rPr lang="en-US" dirty="0"/>
              <a:t>Data : Total 122 rows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5B86F-B78F-46A2-9A0E-313D0B4A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68CF9-A4D9-460E-B87A-57603E4B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10" y="1258580"/>
            <a:ext cx="4883872" cy="523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4262F-7572-4960-9636-C34686BA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85" y="1280614"/>
            <a:ext cx="2486025" cy="245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B4217-C946-4D40-8C40-71EBA7A743BE}"/>
              </a:ext>
            </a:extLst>
          </p:cNvPr>
          <p:cNvSpPr txBox="1"/>
          <p:nvPr/>
        </p:nvSpPr>
        <p:spPr>
          <a:xfrm>
            <a:off x="6642483" y="3874691"/>
            <a:ext cx="1872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R: By double click on the variable at the environment window</a:t>
            </a:r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55AB1-F335-44AC-9E8E-4F9D9749B279}"/>
              </a:ext>
            </a:extLst>
          </p:cNvPr>
          <p:cNvSpPr/>
          <p:nvPr/>
        </p:nvSpPr>
        <p:spPr>
          <a:xfrm>
            <a:off x="6137084" y="3778885"/>
            <a:ext cx="2699132" cy="1545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94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4B03-8223-4918-BD22-127BB63D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44" y="970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Regression:</a:t>
            </a:r>
            <a:br>
              <a:rPr lang="en-US" dirty="0"/>
            </a:br>
            <a:r>
              <a:rPr lang="en-US" dirty="0"/>
              <a:t>model=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dt$DBS</a:t>
            </a:r>
            <a:r>
              <a:rPr lang="en-US" dirty="0"/>
              <a:t> ~ </a:t>
            </a:r>
            <a:r>
              <a:rPr lang="en-US" dirty="0" err="1"/>
              <a:t>dt$SGD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summary(model)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1955D-B854-4652-AA83-20F150E5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0EE3A-2F58-4789-A440-F1A69577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8655"/>
            <a:ext cx="6305550" cy="366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6230B-5E3D-465D-9924-B282AFAE8494}"/>
              </a:ext>
            </a:extLst>
          </p:cNvPr>
          <p:cNvSpPr txBox="1"/>
          <p:nvPr/>
        </p:nvSpPr>
        <p:spPr>
          <a:xfrm>
            <a:off x="5507146" y="2192999"/>
            <a:ext cx="2854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70C0"/>
                </a:solidFill>
              </a:rPr>
              <a:t>P-value is very low =&gt; SGD is a significant predictor of DBS Share Price or can refer to the star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9D206-A322-4147-87A3-7342A7E73079}"/>
              </a:ext>
            </a:extLst>
          </p:cNvPr>
          <p:cNvSpPr txBox="1"/>
          <p:nvPr/>
        </p:nvSpPr>
        <p:spPr>
          <a:xfrm>
            <a:off x="628650" y="5623474"/>
            <a:ext cx="756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rgbClr val="0070C0"/>
                </a:solidFill>
              </a:rPr>
              <a:t>F-statistic P-value is very low =&gt; DBS = -50.601*SGD+90.229 is significant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757D08-0649-4868-8742-C13C90A41102}"/>
              </a:ext>
            </a:extLst>
          </p:cNvPr>
          <p:cNvCxnSpPr>
            <a:stCxn id="6" idx="1"/>
          </p:cNvCxnSpPr>
          <p:nvPr/>
        </p:nvCxnSpPr>
        <p:spPr>
          <a:xfrm flipH="1">
            <a:off x="5244030" y="3008607"/>
            <a:ext cx="263116" cy="6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68537-BA7F-44E3-836D-8D85BE07BA0C}"/>
              </a:ext>
            </a:extLst>
          </p:cNvPr>
          <p:cNvCxnSpPr/>
          <p:nvPr/>
        </p:nvCxnSpPr>
        <p:spPr>
          <a:xfrm flipV="1">
            <a:off x="4671152" y="5357814"/>
            <a:ext cx="242371" cy="40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231801-9047-45A1-BA48-4B427986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92" y="2192999"/>
            <a:ext cx="2719052" cy="156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81872-FE0B-43A4-8865-B67DB09B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6906"/>
            <a:ext cx="6812187" cy="1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2A4C-C981-461F-8943-2E72AA26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: What to Predict DBS Share Price base on the formula generated?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B220-2FCB-44F4-8C4C-11818712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 dirty="0"/>
              <a:t>DBS = -50.601*SGD+90.229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Machine Learning Process:</a:t>
            </a:r>
          </a:p>
          <a:p>
            <a:pPr marL="0" indent="0">
              <a:buNone/>
            </a:pPr>
            <a:r>
              <a:rPr lang="en-SG" dirty="0"/>
              <a:t>After 112 set of data training: We have the coefficient of -50.601 and 90.229.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Testing:</a:t>
            </a:r>
          </a:p>
          <a:p>
            <a:pPr marL="0" indent="0">
              <a:buNone/>
            </a:pPr>
            <a:r>
              <a:rPr lang="en-SG" dirty="0"/>
              <a:t>When SGD = 1.38925, what is the error?  </a:t>
            </a:r>
          </a:p>
          <a:p>
            <a:pPr marL="0" indent="0">
              <a:buNone/>
            </a:pPr>
            <a:r>
              <a:rPr lang="en-SG" dirty="0"/>
              <a:t>When SGD = 1.38707, what is the error?</a:t>
            </a:r>
          </a:p>
          <a:p>
            <a:pPr marL="0" indent="0">
              <a:buNone/>
            </a:pPr>
            <a:r>
              <a:rPr lang="en-SG" dirty="0"/>
              <a:t>When SGD = 1.38324, what is the error?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9B1E5-B9B9-4FF1-8905-A695AFC6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A573E-E4BB-480A-974D-FADBDE7606DF}"/>
              </a:ext>
            </a:extLst>
          </p:cNvPr>
          <p:cNvGraphicFramePr>
            <a:graphicFrameLocks noGrp="1"/>
          </p:cNvGraphicFramePr>
          <p:nvPr/>
        </p:nvGraphicFramePr>
        <p:xfrm>
          <a:off x="5567037" y="4437991"/>
          <a:ext cx="2695613" cy="1048411"/>
        </p:xfrm>
        <a:graphic>
          <a:graphicData uri="http://schemas.openxmlformats.org/drawingml/2006/table">
            <a:tbl>
              <a:tblPr/>
              <a:tblGrid>
                <a:gridCol w="1104227">
                  <a:extLst>
                    <a:ext uri="{9D8B030D-6E8A-4147-A177-3AD203B41FA5}">
                      <a16:colId xmlns:a16="http://schemas.microsoft.com/office/drawing/2014/main" val="2999095551"/>
                    </a:ext>
                  </a:extLst>
                </a:gridCol>
                <a:gridCol w="1591386">
                  <a:extLst>
                    <a:ext uri="{9D8B030D-6E8A-4147-A177-3AD203B41FA5}">
                      <a16:colId xmlns:a16="http://schemas.microsoft.com/office/drawing/2014/main" val="2449900734"/>
                    </a:ext>
                  </a:extLst>
                </a:gridCol>
              </a:tblGrid>
              <a:tr h="357413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19.93122506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-0.51877494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81430"/>
                  </a:ext>
                </a:extLst>
              </a:tr>
              <a:tr h="345499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20.04153512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-0.558464884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5889"/>
                  </a:ext>
                </a:extLst>
              </a:tr>
              <a:tr h="345499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20.23533673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-0.214663273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2038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9D83F0-E4EA-4AF4-AE68-D78D2489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2" y="1705383"/>
            <a:ext cx="3871372" cy="8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0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2A9C-C39E-4198-AF9F-ABABC963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formula means?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D28A-5964-481D-908C-C7B39160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DBS = -50.601*SGD+90.229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Singapore appreciate by 100 basis point, example 1.3800 to 1.3700, then DBS price appreciate by 50.601 * 0.01 = $0.5 (50cents).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able to predict DBS share price accurately, there is chance that you can buy at lower price if you predict DBS price will appreciate.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A9D76-D869-4D77-8889-BB65512C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 dirty="0"/>
              <a:t>Error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 dirty="0"/>
              <a:t>From F-test, Polynomial is more significant than Linear</a:t>
            </a:r>
          </a:p>
          <a:p>
            <a:r>
              <a:rPr lang="en-US" dirty="0"/>
              <a:t>How about error? Let us take look at RMSE.</a:t>
            </a:r>
          </a:p>
          <a:p>
            <a:r>
              <a:rPr lang="en-US" dirty="0"/>
              <a:t>5 types of error: 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Square Error</a:t>
            </a:r>
          </a:p>
          <a:p>
            <a:pPr lvl="1"/>
            <a:r>
              <a:rPr lang="en-US" dirty="0"/>
              <a:t>Sum of Square Error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Root Mean Square Error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03" y="5031185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49957" y="5210978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51548" y="3073706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910675" y="5183436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99981" y="3429000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100810" y="5183436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64409" y="3775191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71047" y="5757041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500570" y="4135662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50550" y="4672980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32" y="4739774"/>
            <a:ext cx="4832928" cy="15607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0DFC5-8983-40DC-9DCF-63529E9FE5F6}"/>
              </a:ext>
            </a:extLst>
          </p:cNvPr>
          <p:cNvSpPr txBox="1"/>
          <p:nvPr/>
        </p:nvSpPr>
        <p:spPr>
          <a:xfrm>
            <a:off x="1890261" y="13094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pred</a:t>
            </a:r>
            <a:r>
              <a:rPr lang="en-SG" dirty="0"/>
              <a:t> = predict(model, </a:t>
            </a:r>
            <a:r>
              <a:rPr lang="en-SG" dirty="0" err="1"/>
              <a:t>newdata</a:t>
            </a:r>
            <a:r>
              <a:rPr lang="en-SG" dirty="0"/>
              <a:t>=dt)</a:t>
            </a:r>
          </a:p>
          <a:p>
            <a:r>
              <a:rPr lang="en-SG" dirty="0"/>
              <a:t>err = </a:t>
            </a:r>
            <a:r>
              <a:rPr lang="en-SG" dirty="0" err="1"/>
              <a:t>dt$DBS</a:t>
            </a:r>
            <a:r>
              <a:rPr lang="en-SG" dirty="0"/>
              <a:t> - </a:t>
            </a:r>
            <a:r>
              <a:rPr lang="en-SG" dirty="0" err="1"/>
              <a:t>pred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=(mean(err^2)^0.5)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61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828E-A46C-4AA1-A27F-5A128C9D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80" y="18165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Plot Graph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48D14-ABC9-481F-B1DD-FC942D44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06BDB-FF21-4933-8ACC-A5C3AB20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2" y="2662462"/>
            <a:ext cx="5396339" cy="3939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D02B37-CF83-4BCB-B594-5DBC0C1A83CC}"/>
              </a:ext>
            </a:extLst>
          </p:cNvPr>
          <p:cNvSpPr/>
          <p:nvPr/>
        </p:nvSpPr>
        <p:spPr>
          <a:xfrm>
            <a:off x="198304" y="1235915"/>
            <a:ext cx="848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plot(</a:t>
            </a:r>
            <a:r>
              <a:rPr lang="en-US" dirty="0" err="1"/>
              <a:t>dt$SGD</a:t>
            </a:r>
            <a:r>
              <a:rPr lang="en-US" dirty="0"/>
              <a:t>, </a:t>
            </a:r>
            <a:r>
              <a:rPr lang="en-US" dirty="0" err="1"/>
              <a:t>dt$DBS</a:t>
            </a:r>
            <a:r>
              <a:rPr lang="en-US" dirty="0"/>
              <a:t>, main="Regression Model", </a:t>
            </a:r>
            <a:r>
              <a:rPr lang="en-US" dirty="0" err="1"/>
              <a:t>xlab</a:t>
            </a:r>
            <a:r>
              <a:rPr lang="en-US" dirty="0"/>
              <a:t> = "SGD", </a:t>
            </a:r>
            <a:r>
              <a:rPr lang="en-US" dirty="0" err="1"/>
              <a:t>ylab</a:t>
            </a:r>
            <a:r>
              <a:rPr lang="en-US" dirty="0"/>
              <a:t>="DBS")</a:t>
            </a:r>
          </a:p>
          <a:p>
            <a:r>
              <a:rPr lang="en-US" dirty="0" err="1"/>
              <a:t>abline</a:t>
            </a:r>
            <a:r>
              <a:rPr lang="en-US" dirty="0"/>
              <a:t>(model)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C90D1-2A37-4914-B65E-9FC950E67AB8}"/>
              </a:ext>
            </a:extLst>
          </p:cNvPr>
          <p:cNvSpPr txBox="1"/>
          <p:nvPr/>
        </p:nvSpPr>
        <p:spPr>
          <a:xfrm flipH="1">
            <a:off x="6351913" y="2118579"/>
            <a:ext cx="2269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your conclusion on DBS Price vs Sing$?</a:t>
            </a:r>
            <a:endParaRPr lang="en-SG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08D8-F0F8-49C2-AE3E-0D1C0F71DC0E}"/>
              </a:ext>
            </a:extLst>
          </p:cNvPr>
          <p:cNvSpPr txBox="1"/>
          <p:nvPr/>
        </p:nvSpPr>
        <p:spPr>
          <a:xfrm>
            <a:off x="6351913" y="4380121"/>
            <a:ext cx="251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Sing$ Strengthen, DBS price goes up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75591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Intro to 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DBS (Regression)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Equity Financial Data (Classification)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Treynor (Regression)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</a:t>
            </a:r>
          </a:p>
          <a:p>
            <a:pPr marL="3429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2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E15D-A5CF-4510-8A13-B0A2C882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Model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6287B-4BD9-44CB-8FD0-A00E10DF4129}"/>
              </a:ext>
            </a:extLst>
          </p:cNvPr>
          <p:cNvSpPr/>
          <p:nvPr/>
        </p:nvSpPr>
        <p:spPr>
          <a:xfrm>
            <a:off x="364733" y="1627848"/>
            <a:ext cx="716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dt$SGD2 = dt$SGD^2</a:t>
            </a:r>
          </a:p>
          <a:p>
            <a:r>
              <a:rPr lang="en-SG" dirty="0"/>
              <a:t>model=</a:t>
            </a:r>
            <a:r>
              <a:rPr lang="en-SG" dirty="0" err="1"/>
              <a:t>lm</a:t>
            </a:r>
            <a:r>
              <a:rPr lang="en-SG" dirty="0"/>
              <a:t>(</a:t>
            </a:r>
            <a:r>
              <a:rPr lang="en-SG" dirty="0" err="1"/>
              <a:t>dt$DBS</a:t>
            </a:r>
            <a:r>
              <a:rPr lang="en-SG" dirty="0"/>
              <a:t> ~ </a:t>
            </a:r>
            <a:r>
              <a:rPr lang="en-SG" dirty="0" err="1"/>
              <a:t>dt$SGD</a:t>
            </a:r>
            <a:r>
              <a:rPr lang="en-SG" dirty="0"/>
              <a:t> + dt$SGD2)</a:t>
            </a:r>
          </a:p>
          <a:p>
            <a:r>
              <a:rPr lang="en-SG" dirty="0"/>
              <a:t>summary(model)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84E486-E377-4122-9BF7-5C66A3D6BEF3}"/>
              </a:ext>
            </a:extLst>
          </p:cNvPr>
          <p:cNvCxnSpPr/>
          <p:nvPr/>
        </p:nvCxnSpPr>
        <p:spPr>
          <a:xfrm flipH="1">
            <a:off x="4572000" y="1613043"/>
            <a:ext cx="996593" cy="154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FC3E64-3391-4FCA-91BF-3AB7C88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23" y="3366427"/>
            <a:ext cx="4912920" cy="29241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46FAE-4187-4C4B-B45C-43135F70D359}"/>
              </a:ext>
            </a:extLst>
          </p:cNvPr>
          <p:cNvCxnSpPr/>
          <p:nvPr/>
        </p:nvCxnSpPr>
        <p:spPr>
          <a:xfrm flipH="1">
            <a:off x="7352871" y="5598618"/>
            <a:ext cx="544530" cy="295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1EA19F-4581-4849-8F77-3AB9090687B8}"/>
              </a:ext>
            </a:extLst>
          </p:cNvPr>
          <p:cNvSpPr txBox="1"/>
          <p:nvPr/>
        </p:nvSpPr>
        <p:spPr>
          <a:xfrm>
            <a:off x="7530957" y="4773389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Adjusted R2 for LM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121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5BF35-7ABE-4702-85C9-23E52720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F82D7-9DB2-49DD-8CF8-FA6935B5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4150"/>
            <a:ext cx="4124325" cy="21812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8A8B5-8752-46BC-81EC-C76205C2ACD1}"/>
              </a:ext>
            </a:extLst>
          </p:cNvPr>
          <p:cNvCxnSpPr/>
          <p:nvPr/>
        </p:nvCxnSpPr>
        <p:spPr>
          <a:xfrm flipH="1">
            <a:off x="4741851" y="3881063"/>
            <a:ext cx="12637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51D270-D17F-4B83-9736-17CAA2F85354}"/>
              </a:ext>
            </a:extLst>
          </p:cNvPr>
          <p:cNvSpPr txBox="1"/>
          <p:nvPr/>
        </p:nvSpPr>
        <p:spPr>
          <a:xfrm>
            <a:off x="6030929" y="2890646"/>
            <a:ext cx="250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is the build in function in R, both data must be in same dimension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BC74F-99DD-478A-9CED-4DE11A69D1CA}"/>
              </a:ext>
            </a:extLst>
          </p:cNvPr>
          <p:cNvSpPr txBox="1"/>
          <p:nvPr/>
        </p:nvSpPr>
        <p:spPr>
          <a:xfrm>
            <a:off x="457200" y="137191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pred = predict(model, </a:t>
            </a:r>
            <a:r>
              <a:rPr lang="en-SG" dirty="0" err="1"/>
              <a:t>newdata</a:t>
            </a:r>
            <a:r>
              <a:rPr lang="en-SG" dirty="0"/>
              <a:t> = dt)</a:t>
            </a:r>
          </a:p>
          <a:p>
            <a:r>
              <a:rPr lang="en-SG" dirty="0"/>
              <a:t>err=</a:t>
            </a:r>
            <a:r>
              <a:rPr lang="en-SG" dirty="0" err="1"/>
              <a:t>dt$DBS</a:t>
            </a:r>
            <a:r>
              <a:rPr lang="en-SG" dirty="0"/>
              <a:t> - pred</a:t>
            </a:r>
          </a:p>
          <a:p>
            <a:r>
              <a:rPr lang="en-SG" dirty="0" err="1"/>
              <a:t>rmse</a:t>
            </a:r>
            <a:r>
              <a:rPr lang="en-SG" dirty="0"/>
              <a:t> = (mean(err^2)^0.5)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8996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CBC5-9464-4F93-9634-6D222188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79"/>
            <a:ext cx="8229600" cy="1143000"/>
          </a:xfrm>
        </p:spPr>
        <p:txBody>
          <a:bodyPr/>
          <a:lstStyle/>
          <a:p>
            <a:r>
              <a:rPr lang="en-US" dirty="0"/>
              <a:t>Use Python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46205-FB8D-472E-8A77-7FCC99321B85}"/>
              </a:ext>
            </a:extLst>
          </p:cNvPr>
          <p:cNvSpPr txBox="1"/>
          <p:nvPr/>
        </p:nvSpPr>
        <p:spPr>
          <a:xfrm>
            <a:off x="230697" y="1028343"/>
            <a:ext cx="83477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df = </a:t>
            </a:r>
            <a:r>
              <a:rPr lang="en-SG" dirty="0" err="1"/>
              <a:t>pd.read_csv</a:t>
            </a:r>
            <a:r>
              <a:rPr lang="en-SG" dirty="0"/>
              <a:t>("DBS_SingDollar.csv")</a:t>
            </a:r>
          </a:p>
          <a:p>
            <a:r>
              <a:rPr lang="en-SG" dirty="0"/>
              <a:t>print(df)</a:t>
            </a:r>
          </a:p>
          <a:p>
            <a:r>
              <a:rPr lang="en-SG" dirty="0"/>
              <a:t>X = </a:t>
            </a:r>
            <a:r>
              <a:rPr lang="en-SG" dirty="0" err="1"/>
              <a:t>df.loc</a:t>
            </a:r>
            <a:r>
              <a:rPr lang="en-SG" dirty="0"/>
              <a:t>[:,["SGD"]]</a:t>
            </a:r>
          </a:p>
          <a:p>
            <a:r>
              <a:rPr lang="en-SG" dirty="0"/>
              <a:t>Y = </a:t>
            </a:r>
            <a:r>
              <a:rPr lang="en-SG" dirty="0" err="1"/>
              <a:t>df.loc</a:t>
            </a:r>
            <a:r>
              <a:rPr lang="en-SG" dirty="0"/>
              <a:t>[:,['DBS']]</a:t>
            </a:r>
          </a:p>
          <a:p>
            <a:r>
              <a:rPr lang="en-SG" dirty="0"/>
              <a:t>print(X)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linear_model.LinearRegression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(X,Y)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Y,pred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/</a:t>
            </a:r>
            <a:r>
              <a:rPr lang="en-SG" dirty="0" err="1"/>
              <a:t>Y.mean</a:t>
            </a:r>
            <a:r>
              <a:rPr lang="en-SG" dirty="0"/>
              <a:t>(axis=0)*100)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63990-02CD-4408-8D3F-F7C876B6F2C9}"/>
              </a:ext>
            </a:extLst>
          </p:cNvPr>
          <p:cNvSpPr txBox="1"/>
          <p:nvPr/>
        </p:nvSpPr>
        <p:spPr>
          <a:xfrm>
            <a:off x="4341303" y="550649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#to add polynomial</a:t>
            </a:r>
          </a:p>
          <a:p>
            <a:r>
              <a:rPr lang="en-SG" dirty="0"/>
              <a:t>df["SGD2"] = df["SGD"] ** 2</a:t>
            </a:r>
          </a:p>
        </p:txBody>
      </p:sp>
    </p:spTree>
    <p:extLst>
      <p:ext uri="{BB962C8B-B14F-4D97-AF65-F5344CB8AC3E}">
        <p14:creationId xmlns:p14="http://schemas.microsoft.com/office/powerpoint/2010/main" val="9473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282F-CC80-4ECA-89B7-F27B9F25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parameter to external file and load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D97E-A86C-4CC8-94DA-CE8551929231}"/>
              </a:ext>
            </a:extLst>
          </p:cNvPr>
          <p:cNvSpPr txBox="1"/>
          <p:nvPr/>
        </p:nvSpPr>
        <p:spPr>
          <a:xfrm>
            <a:off x="261991" y="1699251"/>
            <a:ext cx="628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joblib</a:t>
            </a:r>
            <a:r>
              <a:rPr lang="en-SG" dirty="0"/>
              <a:t> import dump</a:t>
            </a:r>
          </a:p>
          <a:p>
            <a:r>
              <a:rPr lang="en-SG" dirty="0"/>
              <a:t>dump(model, '</a:t>
            </a:r>
            <a:r>
              <a:rPr lang="en-SG" dirty="0" err="1"/>
              <a:t>Regression.joblib</a:t>
            </a:r>
            <a:r>
              <a:rPr lang="en-SG" dirty="0"/>
              <a:t>’)</a:t>
            </a:r>
          </a:p>
          <a:p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62514-A7E2-401B-B513-6697AA003778}"/>
              </a:ext>
            </a:extLst>
          </p:cNvPr>
          <p:cNvSpPr txBox="1"/>
          <p:nvPr/>
        </p:nvSpPr>
        <p:spPr>
          <a:xfrm>
            <a:off x="261990" y="2465538"/>
            <a:ext cx="84248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joblib</a:t>
            </a:r>
            <a:r>
              <a:rPr lang="en-SG" dirty="0"/>
              <a:t> import load</a:t>
            </a:r>
          </a:p>
          <a:p>
            <a:r>
              <a:rPr lang="en-SG" dirty="0"/>
              <a:t>model = load("</a:t>
            </a:r>
            <a:r>
              <a:rPr lang="en-SG" dirty="0" err="1"/>
              <a:t>Regression.joblib</a:t>
            </a:r>
            <a:r>
              <a:rPr lang="en-SG" dirty="0"/>
              <a:t>")</a:t>
            </a:r>
          </a:p>
          <a:p>
            <a:r>
              <a:rPr lang="en-SG" dirty="0">
                <a:solidFill>
                  <a:srgbClr val="FF0000"/>
                </a:solidFill>
              </a:rPr>
              <a:t>import pandas as pd</a:t>
            </a:r>
          </a:p>
          <a:p>
            <a:r>
              <a:rPr lang="en-SG" dirty="0">
                <a:solidFill>
                  <a:srgbClr val="FF0000"/>
                </a:solidFill>
              </a:rPr>
              <a:t>df = </a:t>
            </a:r>
            <a:r>
              <a:rPr lang="en-SG" dirty="0" err="1">
                <a:solidFill>
                  <a:srgbClr val="FF0000"/>
                </a:solidFill>
              </a:rPr>
              <a:t>pd.read_csv</a:t>
            </a:r>
            <a:r>
              <a:rPr lang="en-SG" dirty="0">
                <a:solidFill>
                  <a:srgbClr val="FF0000"/>
                </a:solidFill>
              </a:rPr>
              <a:t>("C:/Users/Teoh Teik Teo/OneDrive - TSS Global </a:t>
            </a:r>
            <a:r>
              <a:rPr lang="en-SG" dirty="0" err="1">
                <a:solidFill>
                  <a:srgbClr val="FF0000"/>
                </a:solidFill>
              </a:rPr>
              <a:t>Pte.</a:t>
            </a:r>
            <a:r>
              <a:rPr lang="en-SG" dirty="0">
                <a:solidFill>
                  <a:srgbClr val="FF0000"/>
                </a:solidFill>
              </a:rPr>
              <a:t> Ltd/TT Library/AI Model/Data/DBS_SingDollar.csv")</a:t>
            </a:r>
          </a:p>
          <a:p>
            <a:r>
              <a:rPr lang="en-SG" dirty="0">
                <a:solidFill>
                  <a:srgbClr val="FF0000"/>
                </a:solidFill>
              </a:rPr>
              <a:t>X = </a:t>
            </a:r>
            <a:r>
              <a:rPr lang="en-SG" dirty="0" err="1">
                <a:solidFill>
                  <a:srgbClr val="FF0000"/>
                </a:solidFill>
              </a:rPr>
              <a:t>df.loc</a:t>
            </a:r>
            <a:r>
              <a:rPr lang="en-SG" dirty="0">
                <a:solidFill>
                  <a:srgbClr val="FF0000"/>
                </a:solidFill>
              </a:rPr>
              <a:t>[:, ["SGD"]]</a:t>
            </a:r>
          </a:p>
          <a:p>
            <a:r>
              <a:rPr lang="en-SG" dirty="0">
                <a:solidFill>
                  <a:srgbClr val="FF0000"/>
                </a:solidFill>
              </a:rPr>
              <a:t>pred = </a:t>
            </a:r>
            <a:r>
              <a:rPr lang="en-SG" dirty="0" err="1">
                <a:solidFill>
                  <a:srgbClr val="FF0000"/>
                </a:solidFill>
              </a:rPr>
              <a:t>model.predict</a:t>
            </a:r>
            <a:r>
              <a:rPr lang="en-SG" dirty="0">
                <a:solidFill>
                  <a:srgbClr val="FF0000"/>
                </a:solidFill>
              </a:rPr>
              <a:t>(X)</a:t>
            </a:r>
          </a:p>
          <a:p>
            <a:r>
              <a:rPr lang="en-SG" dirty="0">
                <a:solidFill>
                  <a:srgbClr val="FF0000"/>
                </a:solidFill>
              </a:rPr>
              <a:t>print(pred)</a:t>
            </a:r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C4116-B99D-4DB7-B8B7-E689D9D4DEF0}"/>
              </a:ext>
            </a:extLst>
          </p:cNvPr>
          <p:cNvSpPr txBox="1"/>
          <p:nvPr/>
        </p:nvSpPr>
        <p:spPr>
          <a:xfrm>
            <a:off x="356348" y="48864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= [[1.4]]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(X)</a:t>
            </a:r>
          </a:p>
          <a:p>
            <a:r>
              <a:rPr lang="en-US" dirty="0"/>
              <a:t>print(pred)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5901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AF93-BFD7-4918-83D0-EC5C4752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and Lasso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843DC-050A-4EF1-8259-0E602766B5F8}"/>
              </a:ext>
            </a:extLst>
          </p:cNvPr>
          <p:cNvSpPr txBox="1"/>
          <p:nvPr/>
        </p:nvSpPr>
        <p:spPr>
          <a:xfrm>
            <a:off x="546100" y="170663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model= </a:t>
            </a:r>
            <a:r>
              <a:rPr lang="en-SG" dirty="0" err="1"/>
              <a:t>linear_model.Ridge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Y)**0.5)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7CB2B-B855-4DA2-86D5-72651498283B}"/>
              </a:ext>
            </a:extLst>
          </p:cNvPr>
          <p:cNvSpPr txBox="1"/>
          <p:nvPr/>
        </p:nvSpPr>
        <p:spPr>
          <a:xfrm>
            <a:off x="546100" y="371148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model= </a:t>
            </a:r>
            <a:r>
              <a:rPr lang="en-SG" dirty="0" err="1"/>
              <a:t>linear_model.Lasso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Y))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FB26C-42A9-4ED0-9568-60E75927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2946622"/>
            <a:ext cx="3262044" cy="220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2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 Tesla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393978" y="1635441"/>
            <a:ext cx="8572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import pandas as pd</a:t>
            </a:r>
          </a:p>
          <a:p>
            <a:r>
              <a:rPr lang="en-SG" sz="1200" dirty="0"/>
              <a:t>df = </a:t>
            </a:r>
            <a:r>
              <a:rPr lang="en-SG" sz="1200" dirty="0" err="1"/>
              <a:t>pd.read_csv</a:t>
            </a:r>
            <a:r>
              <a:rPr lang="en-SG" sz="1200" dirty="0"/>
              <a:t>("Sharpe.csv")</a:t>
            </a:r>
          </a:p>
          <a:p>
            <a:r>
              <a:rPr lang="en-SG" sz="1200" dirty="0"/>
              <a:t>df=</a:t>
            </a:r>
            <a:r>
              <a:rPr lang="en-SG" sz="1200" dirty="0" err="1"/>
              <a:t>df.dropna</a:t>
            </a:r>
            <a:r>
              <a:rPr lang="en-SG" sz="1200" dirty="0"/>
              <a:t>()</a:t>
            </a:r>
          </a:p>
          <a:p>
            <a:r>
              <a:rPr lang="en-SG" sz="1200" dirty="0" err="1"/>
              <a:t>df.describe</a:t>
            </a:r>
            <a:r>
              <a:rPr lang="en-SG" sz="1200" dirty="0"/>
              <a:t>()</a:t>
            </a:r>
          </a:p>
          <a:p>
            <a:r>
              <a:rPr lang="en-SG" sz="1200" dirty="0"/>
              <a:t>X=</a:t>
            </a:r>
            <a:r>
              <a:rPr lang="en-SG" sz="1200" dirty="0" err="1"/>
              <a:t>df.iloc</a:t>
            </a:r>
            <a:r>
              <a:rPr lang="en-SG" sz="1200" dirty="0"/>
              <a:t>[:,3:6]</a:t>
            </a:r>
          </a:p>
          <a:p>
            <a:r>
              <a:rPr lang="en-SG" sz="1200" dirty="0"/>
              <a:t>Y=</a:t>
            </a:r>
            <a:r>
              <a:rPr lang="en-SG" sz="1200" dirty="0" err="1"/>
              <a:t>df.iloc</a:t>
            </a:r>
            <a:r>
              <a:rPr lang="en-SG" sz="1200" dirty="0"/>
              <a:t>[:,6]</a:t>
            </a:r>
          </a:p>
          <a:p>
            <a:r>
              <a:rPr lang="en-SG" sz="1200" dirty="0"/>
              <a:t>print(X,Y)</a:t>
            </a:r>
          </a:p>
          <a:p>
            <a:endParaRPr lang="en-SG" sz="1200" dirty="0"/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sklearn.model_selection</a:t>
            </a:r>
            <a:r>
              <a:rPr lang="en-SG" sz="1200" dirty="0"/>
              <a:t> import </a:t>
            </a:r>
            <a:r>
              <a:rPr lang="en-SG" sz="1200" dirty="0" err="1"/>
              <a:t>train_test_split</a:t>
            </a:r>
            <a:endParaRPr lang="en-SG" sz="1200" dirty="0"/>
          </a:p>
          <a:p>
            <a:r>
              <a:rPr lang="en-SG" sz="1200" dirty="0" err="1"/>
              <a:t>X_train,X_test,Y_train,Y_test</a:t>
            </a:r>
            <a:r>
              <a:rPr lang="en-SG" sz="1200" dirty="0"/>
              <a:t> = </a:t>
            </a:r>
            <a:r>
              <a:rPr lang="en-SG" sz="1200" dirty="0" err="1"/>
              <a:t>train_test_split</a:t>
            </a:r>
            <a:r>
              <a:rPr lang="en-SG" sz="1200" dirty="0"/>
              <a:t>(X,Y, </a:t>
            </a:r>
            <a:r>
              <a:rPr lang="en-SG" sz="1200" dirty="0" err="1"/>
              <a:t>test_size</a:t>
            </a:r>
            <a:r>
              <a:rPr lang="en-SG" sz="1200" dirty="0"/>
              <a:t>=0.3)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</a:t>
            </a:r>
            <a:r>
              <a:rPr lang="en-SG" sz="1200" dirty="0"/>
              <a:t> import </a:t>
            </a:r>
            <a:r>
              <a:rPr lang="en-SG" sz="1200" dirty="0" err="1"/>
              <a:t>linear_model</a:t>
            </a:r>
            <a:endParaRPr lang="en-SG" sz="1200" dirty="0"/>
          </a:p>
          <a:p>
            <a:r>
              <a:rPr lang="en-SG" sz="1200" dirty="0"/>
              <a:t>model = </a:t>
            </a:r>
            <a:r>
              <a:rPr lang="en-SG" sz="1200" dirty="0" err="1"/>
              <a:t>linear_model.LinearRegression</a:t>
            </a:r>
            <a:r>
              <a:rPr lang="en-SG" sz="1200" dirty="0"/>
              <a:t>()</a:t>
            </a:r>
          </a:p>
          <a:p>
            <a:r>
              <a:rPr lang="en-SG" sz="1200" dirty="0" err="1"/>
              <a:t>model.fit</a:t>
            </a:r>
            <a:r>
              <a:rPr lang="en-SG" sz="1200" dirty="0"/>
              <a:t>(</a:t>
            </a:r>
            <a:r>
              <a:rPr lang="en-SG" sz="1200" dirty="0" err="1"/>
              <a:t>X_train</a:t>
            </a:r>
            <a:r>
              <a:rPr lang="en-SG" sz="1200" dirty="0"/>
              <a:t>, </a:t>
            </a:r>
            <a:r>
              <a:rPr lang="en-SG" sz="1200" dirty="0" err="1"/>
              <a:t>Y_train</a:t>
            </a:r>
            <a:r>
              <a:rPr lang="en-SG" sz="1200" dirty="0"/>
              <a:t>)</a:t>
            </a:r>
          </a:p>
          <a:p>
            <a:r>
              <a:rPr lang="en-SG" sz="1200" dirty="0"/>
              <a:t>pred = 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X_train</a:t>
            </a:r>
            <a:r>
              <a:rPr lang="en-SG" sz="1200" dirty="0"/>
              <a:t>)</a:t>
            </a:r>
          </a:p>
          <a:p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sklearn.metrics</a:t>
            </a:r>
            <a:r>
              <a:rPr lang="en-SG" sz="1200" dirty="0"/>
              <a:t> import </a:t>
            </a:r>
            <a:r>
              <a:rPr lang="en-SG" sz="1200" dirty="0" err="1"/>
              <a:t>mean_squared_error</a:t>
            </a:r>
            <a:endParaRPr lang="en-SG" sz="1200" dirty="0"/>
          </a:p>
          <a:p>
            <a:r>
              <a:rPr lang="en-SG" sz="1200" dirty="0" err="1"/>
              <a:t>rmse</a:t>
            </a:r>
            <a:r>
              <a:rPr lang="en-SG" sz="1200" dirty="0"/>
              <a:t> = </a:t>
            </a:r>
            <a:r>
              <a:rPr lang="en-SG" sz="1200" dirty="0" err="1"/>
              <a:t>mean_squared_error</a:t>
            </a:r>
            <a:r>
              <a:rPr lang="en-SG" sz="1200" dirty="0"/>
              <a:t>(pred, </a:t>
            </a:r>
            <a:r>
              <a:rPr lang="en-SG" sz="1200" dirty="0" err="1"/>
              <a:t>Y_train</a:t>
            </a:r>
            <a:r>
              <a:rPr lang="en-SG" sz="1200" dirty="0"/>
              <a:t>)**0.5</a:t>
            </a:r>
          </a:p>
          <a:p>
            <a:r>
              <a:rPr lang="en-SG" sz="1200" dirty="0"/>
              <a:t>print(</a:t>
            </a:r>
            <a:r>
              <a:rPr lang="en-SG" sz="1200" dirty="0" err="1"/>
              <a:t>rmse</a:t>
            </a:r>
            <a:r>
              <a:rPr lang="en-SG" sz="1200" dirty="0"/>
              <a:t>)</a:t>
            </a:r>
          </a:p>
          <a:p>
            <a:endParaRPr lang="en-SG" sz="1200" dirty="0"/>
          </a:p>
          <a:p>
            <a:r>
              <a:rPr lang="en-SG" sz="1200" dirty="0"/>
              <a:t>pred = 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X_test</a:t>
            </a:r>
            <a:r>
              <a:rPr lang="en-SG" sz="1200" dirty="0"/>
              <a:t>)</a:t>
            </a:r>
          </a:p>
          <a:p>
            <a:r>
              <a:rPr lang="en-SG" sz="1200" dirty="0" err="1"/>
              <a:t>rmse</a:t>
            </a:r>
            <a:r>
              <a:rPr lang="en-SG" sz="1200" dirty="0"/>
              <a:t> = </a:t>
            </a:r>
            <a:r>
              <a:rPr lang="en-SG" sz="1200" dirty="0" err="1"/>
              <a:t>mean_squared_error</a:t>
            </a:r>
            <a:r>
              <a:rPr lang="en-SG" sz="1200" dirty="0"/>
              <a:t>(pred, </a:t>
            </a:r>
            <a:r>
              <a:rPr lang="en-SG" sz="1200" dirty="0" err="1"/>
              <a:t>Y_test</a:t>
            </a:r>
            <a:r>
              <a:rPr lang="en-SG" sz="1200" dirty="0"/>
              <a:t>)**0.5</a:t>
            </a:r>
          </a:p>
          <a:p>
            <a:r>
              <a:rPr lang="en-SG" sz="1200" dirty="0"/>
              <a:t>print(</a:t>
            </a:r>
            <a:r>
              <a:rPr lang="en-SG" sz="1200" dirty="0" err="1"/>
              <a:t>rmse</a:t>
            </a:r>
            <a:r>
              <a:rPr lang="en-SG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8363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2A0-E2A1-4160-8897-C7BF8821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 Tesla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25B34-FDDE-429D-8CF2-D45DB5235DCD}"/>
              </a:ext>
            </a:extLst>
          </p:cNvPr>
          <p:cNvSpPr txBox="1"/>
          <p:nvPr/>
        </p:nvSpPr>
        <p:spPr>
          <a:xfrm>
            <a:off x="580029" y="147429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save the model to disk</a:t>
            </a:r>
          </a:p>
          <a:p>
            <a:r>
              <a:rPr lang="en-SG" dirty="0"/>
              <a:t>import pickle</a:t>
            </a:r>
          </a:p>
          <a:p>
            <a:r>
              <a:rPr lang="en-SG" dirty="0"/>
              <a:t>filename = '</a:t>
            </a:r>
            <a:r>
              <a:rPr lang="en-SG" dirty="0" err="1"/>
              <a:t>finalized_model.sav</a:t>
            </a:r>
            <a:r>
              <a:rPr lang="en-SG" dirty="0"/>
              <a:t>'</a:t>
            </a:r>
          </a:p>
          <a:p>
            <a:r>
              <a:rPr lang="en-SG" dirty="0" err="1"/>
              <a:t>pickle.dump</a:t>
            </a:r>
            <a:r>
              <a:rPr lang="en-SG" dirty="0"/>
              <a:t>(model, open(filename, '</a:t>
            </a:r>
            <a:r>
              <a:rPr lang="en-SG" dirty="0" err="1"/>
              <a:t>wb</a:t>
            </a:r>
            <a:r>
              <a:rPr lang="en-SG" dirty="0"/>
              <a:t>'))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4057A-811C-40B7-ACE5-12034C818244}"/>
              </a:ext>
            </a:extLst>
          </p:cNvPr>
          <p:cNvSpPr txBox="1"/>
          <p:nvPr/>
        </p:nvSpPr>
        <p:spPr>
          <a:xfrm>
            <a:off x="457200" y="3994245"/>
            <a:ext cx="5669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load the model from disk</a:t>
            </a:r>
          </a:p>
          <a:p>
            <a:r>
              <a:rPr lang="en-US" dirty="0"/>
              <a:t>model1 = </a:t>
            </a:r>
            <a:r>
              <a:rPr lang="en-US" dirty="0" err="1"/>
              <a:t>pickle.load</a:t>
            </a:r>
            <a:r>
              <a:rPr lang="en-US" dirty="0"/>
              <a:t>(open("</a:t>
            </a:r>
            <a:r>
              <a:rPr lang="en-US" dirty="0" err="1"/>
              <a:t>finalized_model.sav</a:t>
            </a:r>
            <a:r>
              <a:rPr lang="en-US" dirty="0"/>
              <a:t>", "</a:t>
            </a:r>
            <a:r>
              <a:rPr lang="en-US" dirty="0" err="1"/>
              <a:t>rb</a:t>
            </a:r>
            <a:r>
              <a:rPr lang="en-US" dirty="0"/>
              <a:t>"))</a:t>
            </a:r>
          </a:p>
          <a:p>
            <a:r>
              <a:rPr lang="en-US" dirty="0" err="1"/>
              <a:t>X_test</a:t>
            </a:r>
            <a:r>
              <a:rPr lang="en-US" dirty="0"/>
              <a:t> = [[0, 1100000, 357]]</a:t>
            </a:r>
          </a:p>
          <a:p>
            <a:r>
              <a:rPr lang="en-US" dirty="0"/>
              <a:t>pred = model1.predict(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print(pred)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2BFBB-C0F8-41FF-8F5F-898E645F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615" y="593650"/>
            <a:ext cx="3243028" cy="29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0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6008-CCDF-4AE7-B944-738E4408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2A7B-4937-4AA2-B0DF-85C6FF84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Excel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9507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6008-CCDF-4AE7-B944-738E4408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4632198"/>
            <a:ext cx="8229600" cy="1143000"/>
          </a:xfrm>
        </p:spPr>
        <p:txBody>
          <a:bodyPr/>
          <a:lstStyle/>
          <a:p>
            <a:r>
              <a:rPr lang="en-US" dirty="0"/>
              <a:t>Financial Data for Equity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153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EC2F-8A45-4E3A-ABB3-8F5E5B11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9" y="227083"/>
            <a:ext cx="8229600" cy="1143000"/>
          </a:xfrm>
        </p:spPr>
        <p:txBody>
          <a:bodyPr/>
          <a:lstStyle/>
          <a:p>
            <a:r>
              <a:rPr lang="en-SG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3C83-A9D7-4547-8411-D69798A4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539" y="1370083"/>
            <a:ext cx="8471496" cy="435164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Check any imbalance (Use Smote if Imbalance)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Select the attribute/feature/X (correlation)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Clean the data (remove NA, not a number and outlier)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Split X,Y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Collinearity (VIF)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Visualize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Create dummy for categorical X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Normalization if needed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Split train test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Train model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Predict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Results: Metrics (Categorical is confusion matrix, Continuous is RMSE)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QQ plot (check Heteroscedasticity)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 err="1"/>
              <a:t>Anova</a:t>
            </a:r>
            <a:r>
              <a:rPr lang="en-SG" dirty="0"/>
              <a:t> (check significant)</a:t>
            </a:r>
          </a:p>
          <a:p>
            <a:pPr marL="457200" indent="-457200">
              <a:buFont typeface="+mj-lt"/>
              <a:buAutoNum type="arabicPeriod"/>
            </a:pPr>
            <a:endParaRPr lang="en-SG" dirty="0"/>
          </a:p>
          <a:p>
            <a:pPr marL="457200" indent="-45720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549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ACE2-F7B4-4D14-9E18-71E16A23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7" y="513708"/>
            <a:ext cx="6071275" cy="5177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6A3C-A629-4B95-877A-706DF0BF8DC7}"/>
              </a:ext>
            </a:extLst>
          </p:cNvPr>
          <p:cNvSpPr/>
          <p:nvPr/>
        </p:nvSpPr>
        <p:spPr>
          <a:xfrm>
            <a:off x="2932750" y="5875853"/>
            <a:ext cx="453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https://images.app.goo.gl/RZL5fApQc5t4syyr5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4768997-1F64-4B09-892D-5CC36AFD21F0}"/>
              </a:ext>
            </a:extLst>
          </p:cNvPr>
          <p:cNvSpPr/>
          <p:nvPr/>
        </p:nvSpPr>
        <p:spPr>
          <a:xfrm>
            <a:off x="2121091" y="1521834"/>
            <a:ext cx="811659" cy="375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185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2E3F-F48A-47F9-B4D2-8FFE2880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Check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C423B-BB78-458F-AE67-FABE72EE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 excel – </a:t>
            </a:r>
            <a:r>
              <a:rPr lang="en-SG" dirty="0" err="1"/>
              <a:t>countif</a:t>
            </a:r>
            <a:r>
              <a:rPr lang="en-SG" dirty="0"/>
              <a:t> </a:t>
            </a:r>
          </a:p>
          <a:p>
            <a:pPr lvl="1"/>
            <a:r>
              <a:rPr lang="en-SG" dirty="0"/>
              <a:t>(</a:t>
            </a:r>
            <a:r>
              <a:rPr lang="en-SG" dirty="0" err="1"/>
              <a:t>eg</a:t>
            </a:r>
            <a:r>
              <a:rPr lang="en-SG" dirty="0"/>
              <a:t> </a:t>
            </a:r>
            <a:r>
              <a:rPr lang="en-US" dirty="0"/>
              <a:t>=COUNTIF(I2:I100, "</a:t>
            </a:r>
            <a:r>
              <a:rPr lang="en-US" dirty="0" err="1"/>
              <a:t>tested_positive</a:t>
            </a:r>
            <a:r>
              <a:rPr lang="en-US" dirty="0"/>
              <a:t>")</a:t>
            </a:r>
            <a:endParaRPr lang="en-SG" dirty="0"/>
          </a:p>
          <a:p>
            <a:r>
              <a:rPr lang="en-SG" dirty="0"/>
              <a:t>Imbalance then use smote</a:t>
            </a:r>
          </a:p>
        </p:txBody>
      </p:sp>
    </p:spTree>
    <p:extLst>
      <p:ext uri="{BB962C8B-B14F-4D97-AF65-F5344CB8AC3E}">
        <p14:creationId xmlns:p14="http://schemas.microsoft.com/office/powerpoint/2010/main" val="2975324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227479" y="1273901"/>
            <a:ext cx="845932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pandas as pd</a:t>
            </a:r>
          </a:p>
          <a:p>
            <a:r>
              <a:rPr lang="en-SG" sz="1600" dirty="0"/>
              <a:t>df = </a:t>
            </a:r>
            <a:r>
              <a:rPr lang="en-SG" sz="1600" dirty="0" err="1"/>
              <a:t>pd.read_csv</a:t>
            </a:r>
            <a:r>
              <a:rPr lang="en-SG" sz="1600" dirty="0"/>
              <a:t>("Equity.csv")</a:t>
            </a:r>
          </a:p>
          <a:p>
            <a:endParaRPr lang="en-SG" sz="1600" dirty="0"/>
          </a:p>
          <a:p>
            <a:r>
              <a:rPr lang="en-SG" sz="1600" dirty="0" err="1"/>
              <a:t>pd.set_option</a:t>
            </a:r>
            <a:r>
              <a:rPr lang="en-SG" sz="1600" dirty="0"/>
              <a:t>("</a:t>
            </a:r>
            <a:r>
              <a:rPr lang="en-SG" sz="1600" dirty="0" err="1"/>
              <a:t>display.max_columns</a:t>
            </a:r>
            <a:r>
              <a:rPr lang="en-SG" sz="1600" dirty="0"/>
              <a:t>", None)</a:t>
            </a:r>
          </a:p>
          <a:p>
            <a:r>
              <a:rPr lang="en-SG" sz="1600" dirty="0" err="1"/>
              <a:t>pd.set_option</a:t>
            </a:r>
            <a:r>
              <a:rPr lang="en-SG" sz="1600" dirty="0"/>
              <a:t>("</a:t>
            </a:r>
            <a:r>
              <a:rPr lang="en-SG" sz="1600" dirty="0" err="1"/>
              <a:t>display.max_rows</a:t>
            </a:r>
            <a:r>
              <a:rPr lang="en-SG" sz="1600" dirty="0"/>
              <a:t>", None)</a:t>
            </a:r>
          </a:p>
          <a:p>
            <a:endParaRPr lang="en-SG" sz="1600" dirty="0"/>
          </a:p>
          <a:p>
            <a:r>
              <a:rPr lang="en-SG" sz="1600" dirty="0"/>
              <a:t>#feature selection</a:t>
            </a:r>
          </a:p>
          <a:p>
            <a:endParaRPr lang="en-SG" sz="1600" dirty="0"/>
          </a:p>
          <a:p>
            <a:r>
              <a:rPr lang="en-SG" sz="1600" dirty="0" err="1"/>
              <a:t>cor</a:t>
            </a:r>
            <a:r>
              <a:rPr lang="en-SG" sz="1600" dirty="0"/>
              <a:t> = </a:t>
            </a:r>
            <a:r>
              <a:rPr lang="en-SG" sz="1600" dirty="0" err="1"/>
              <a:t>df.corr</a:t>
            </a:r>
            <a:r>
              <a:rPr lang="en-SG" sz="1600" dirty="0"/>
              <a:t>()</a:t>
            </a:r>
          </a:p>
          <a:p>
            <a:r>
              <a:rPr lang="en-SG" sz="1600" dirty="0" err="1"/>
              <a:t>cor_target</a:t>
            </a:r>
            <a:r>
              <a:rPr lang="en-SG" sz="1600" dirty="0"/>
              <a:t> = abs(</a:t>
            </a:r>
            <a:r>
              <a:rPr lang="en-SG" sz="1600" dirty="0" err="1"/>
              <a:t>cor</a:t>
            </a:r>
            <a:r>
              <a:rPr lang="en-SG" sz="1600" dirty="0"/>
              <a:t>["Class"])</a:t>
            </a:r>
          </a:p>
          <a:p>
            <a:r>
              <a:rPr lang="en-SG" sz="1600" dirty="0"/>
              <a:t>#Selecting highly correlated features</a:t>
            </a:r>
          </a:p>
          <a:p>
            <a:r>
              <a:rPr lang="en-SG" sz="1600" dirty="0"/>
              <a:t>features = </a:t>
            </a:r>
            <a:r>
              <a:rPr lang="en-SG" sz="1600" dirty="0" err="1"/>
              <a:t>cor_target</a:t>
            </a:r>
            <a:r>
              <a:rPr lang="en-SG" sz="1600" dirty="0"/>
              <a:t>[</a:t>
            </a:r>
            <a:r>
              <a:rPr lang="en-SG" sz="1600" dirty="0" err="1"/>
              <a:t>cor_target</a:t>
            </a:r>
            <a:r>
              <a:rPr lang="en-SG" sz="1600" dirty="0"/>
              <a:t>&gt;0.1]</a:t>
            </a:r>
          </a:p>
          <a:p>
            <a:r>
              <a:rPr lang="en-SG" sz="1600" dirty="0"/>
              <a:t>print(</a:t>
            </a:r>
            <a:r>
              <a:rPr lang="en-SG" sz="1600" dirty="0" err="1"/>
              <a:t>features.sort_values</a:t>
            </a:r>
            <a:r>
              <a:rPr lang="en-SG" sz="1600" dirty="0"/>
              <a:t>()))</a:t>
            </a:r>
          </a:p>
          <a:p>
            <a:endParaRPr lang="en-SG" sz="1600" dirty="0"/>
          </a:p>
          <a:p>
            <a:r>
              <a:rPr lang="en-SG" sz="1600" dirty="0"/>
              <a:t>print(</a:t>
            </a:r>
            <a:r>
              <a:rPr lang="en-SG" sz="1600" dirty="0" err="1"/>
              <a:t>df.isnull</a:t>
            </a:r>
            <a:r>
              <a:rPr lang="en-SG" sz="1600" dirty="0"/>
              <a:t>().sum().</a:t>
            </a:r>
            <a:r>
              <a:rPr lang="en-SG" sz="1600" dirty="0" err="1"/>
              <a:t>sort_values</a:t>
            </a:r>
            <a:r>
              <a:rPr lang="en-SG" sz="1600" dirty="0"/>
              <a:t>())</a:t>
            </a:r>
          </a:p>
          <a:p>
            <a:endParaRPr lang="en-SG" sz="1600" dirty="0"/>
          </a:p>
          <a:p>
            <a:r>
              <a:rPr lang="en-SG" sz="1600" dirty="0"/>
              <a:t>df = </a:t>
            </a:r>
            <a:r>
              <a:rPr lang="en-SG" sz="1600" dirty="0" err="1"/>
              <a:t>df.loc</a:t>
            </a:r>
            <a:r>
              <a:rPr lang="en-SG" sz="1600" dirty="0"/>
              <a:t>[:, ["Class", "Dividend per Share", "10Y Net Income Growth (per Share)", "10Y Shareholders Equity Growth (per Share)"]]</a:t>
            </a:r>
          </a:p>
          <a:p>
            <a:endParaRPr lang="en-SG" sz="1600" dirty="0"/>
          </a:p>
          <a:p>
            <a:endParaRPr lang="en-SG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3C3FA-421E-4271-8566-E915CBA08119}"/>
              </a:ext>
            </a:extLst>
          </p:cNvPr>
          <p:cNvSpPr txBox="1"/>
          <p:nvPr/>
        </p:nvSpPr>
        <p:spPr>
          <a:xfrm>
            <a:off x="3612216" y="1060737"/>
            <a:ext cx="539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#replace word with number if needed</a:t>
            </a:r>
          </a:p>
          <a:p>
            <a:r>
              <a:rPr lang="en-SG" dirty="0">
                <a:solidFill>
                  <a:srgbClr val="FF0000"/>
                </a:solidFill>
              </a:rPr>
              <a:t>df['default'] = df["default"].replace(("Yes", "No"), (0,1))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58656A-259B-485E-933D-9FB46613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79" y="130901"/>
            <a:ext cx="8229600" cy="1143000"/>
          </a:xfrm>
        </p:spPr>
        <p:txBody>
          <a:bodyPr/>
          <a:lstStyle/>
          <a:p>
            <a:r>
              <a:rPr lang="en-SG" dirty="0"/>
              <a:t>Import data &amp; Feature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10281-2718-4D3A-94DA-305E3B410E5A}"/>
              </a:ext>
            </a:extLst>
          </p:cNvPr>
          <p:cNvSpPr txBox="1"/>
          <p:nvPr/>
        </p:nvSpPr>
        <p:spPr>
          <a:xfrm>
            <a:off x="4276165" y="285006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sklearn.feature_selection</a:t>
            </a:r>
            <a:r>
              <a:rPr lang="en-SG" sz="1400" dirty="0">
                <a:solidFill>
                  <a:srgbClr val="FF0000"/>
                </a:solidFill>
              </a:rPr>
              <a:t> import </a:t>
            </a:r>
            <a:r>
              <a:rPr lang="en-SG" sz="1400" dirty="0" err="1">
                <a:solidFill>
                  <a:srgbClr val="FF0000"/>
                </a:solidFill>
              </a:rPr>
              <a:t>SelectKBest</a:t>
            </a:r>
            <a:r>
              <a:rPr lang="en-SG" sz="1400" dirty="0">
                <a:solidFill>
                  <a:srgbClr val="FF0000"/>
                </a:solidFill>
              </a:rPr>
              <a:t>, </a:t>
            </a:r>
            <a:r>
              <a:rPr lang="en-SG" sz="1400" dirty="0" err="1">
                <a:solidFill>
                  <a:srgbClr val="FF0000"/>
                </a:solidFill>
              </a:rPr>
              <a:t>f_regression</a:t>
            </a:r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>
                <a:solidFill>
                  <a:srgbClr val="FF0000"/>
                </a:solidFill>
              </a:rPr>
              <a:t>features = </a:t>
            </a:r>
            <a:r>
              <a:rPr lang="en-SG" sz="1400" dirty="0" err="1">
                <a:solidFill>
                  <a:srgbClr val="FF0000"/>
                </a:solidFill>
              </a:rPr>
              <a:t>SelectKBest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score_func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f_regression</a:t>
            </a:r>
            <a:r>
              <a:rPr lang="en-SG" sz="1400" dirty="0">
                <a:solidFill>
                  <a:srgbClr val="FF0000"/>
                </a:solidFill>
              </a:rPr>
              <a:t>, k=5)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fit = </a:t>
            </a:r>
            <a:r>
              <a:rPr lang="en-SG" sz="1400" dirty="0" err="1">
                <a:solidFill>
                  <a:srgbClr val="FF0000"/>
                </a:solidFill>
              </a:rPr>
              <a:t>features.fit</a:t>
            </a:r>
            <a:r>
              <a:rPr lang="en-SG" sz="1400" dirty="0">
                <a:solidFill>
                  <a:srgbClr val="FF0000"/>
                </a:solidFill>
              </a:rPr>
              <a:t>(X, Y)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data.columns</a:t>
            </a:r>
            <a:r>
              <a:rPr lang="en-SG" sz="1400" dirty="0">
                <a:solidFill>
                  <a:srgbClr val="FF0000"/>
                </a:solidFill>
              </a:rPr>
              <a:t>, </a:t>
            </a:r>
            <a:r>
              <a:rPr lang="en-SG" sz="1400" dirty="0" err="1">
                <a:solidFill>
                  <a:srgbClr val="FF0000"/>
                </a:solidFill>
              </a:rPr>
              <a:t>fit.scores</a:t>
            </a:r>
            <a:r>
              <a:rPr lang="en-SG" sz="1400" dirty="0">
                <a:solidFill>
                  <a:srgbClr val="FF0000"/>
                </a:solidFill>
              </a:rPr>
              <a:t>_)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mask = </a:t>
            </a:r>
            <a:r>
              <a:rPr lang="en-SG" sz="1400" dirty="0" err="1">
                <a:solidFill>
                  <a:srgbClr val="FF0000"/>
                </a:solidFill>
              </a:rPr>
              <a:t>fit.get_support</a:t>
            </a:r>
            <a:r>
              <a:rPr lang="en-SG" sz="14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print(mask)</a:t>
            </a:r>
          </a:p>
          <a:p>
            <a:r>
              <a:rPr lang="en-SG" sz="1400" dirty="0" err="1">
                <a:solidFill>
                  <a:srgbClr val="FF0000"/>
                </a:solidFill>
              </a:rPr>
              <a:t>new_features</a:t>
            </a:r>
            <a:r>
              <a:rPr lang="en-SG" sz="1400" dirty="0">
                <a:solidFill>
                  <a:srgbClr val="FF0000"/>
                </a:solidFill>
              </a:rPr>
              <a:t> = </a:t>
            </a:r>
            <a:r>
              <a:rPr lang="en-SG" sz="1400" dirty="0" err="1">
                <a:solidFill>
                  <a:srgbClr val="FF0000"/>
                </a:solidFill>
              </a:rPr>
              <a:t>X.columns</a:t>
            </a:r>
            <a:r>
              <a:rPr lang="en-SG" sz="1400" dirty="0">
                <a:solidFill>
                  <a:srgbClr val="FF0000"/>
                </a:solidFill>
              </a:rPr>
              <a:t>[mask]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new_features</a:t>
            </a:r>
            <a:r>
              <a:rPr lang="en-SG" sz="1400" dirty="0">
                <a:solidFill>
                  <a:srgbClr val="FF0000"/>
                </a:solidFill>
              </a:rPr>
              <a:t>[:])</a:t>
            </a:r>
          </a:p>
        </p:txBody>
      </p:sp>
    </p:spTree>
    <p:extLst>
      <p:ext uri="{BB962C8B-B14F-4D97-AF65-F5344CB8AC3E}">
        <p14:creationId xmlns:p14="http://schemas.microsoft.com/office/powerpoint/2010/main" val="3745041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342339" y="1383903"/>
            <a:ext cx="84593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#Data Cleaning</a:t>
            </a:r>
          </a:p>
          <a:p>
            <a:endParaRPr lang="en-SG" sz="1600" dirty="0"/>
          </a:p>
          <a:p>
            <a:r>
              <a:rPr lang="en-SG" sz="1600" dirty="0"/>
              <a:t>df = </a:t>
            </a:r>
            <a:r>
              <a:rPr lang="en-SG" sz="1600" dirty="0" err="1"/>
              <a:t>df.dropna</a:t>
            </a:r>
            <a:r>
              <a:rPr lang="en-SG" sz="1600" dirty="0"/>
              <a:t>()</a:t>
            </a:r>
          </a:p>
          <a:p>
            <a:endParaRPr lang="en-SG" sz="1600" dirty="0"/>
          </a:p>
          <a:p>
            <a:r>
              <a:rPr lang="en-SG" sz="1600" dirty="0"/>
              <a:t>#split X,Y</a:t>
            </a:r>
          </a:p>
          <a:p>
            <a:r>
              <a:rPr lang="en-SG" sz="1600" dirty="0"/>
              <a:t>Y = </a:t>
            </a:r>
            <a:r>
              <a:rPr lang="en-SG" sz="1600" dirty="0" err="1"/>
              <a:t>df.iloc</a:t>
            </a:r>
            <a:r>
              <a:rPr lang="en-SG" sz="1600" dirty="0"/>
              <a:t>[:, 0]</a:t>
            </a:r>
          </a:p>
          <a:p>
            <a:r>
              <a:rPr lang="en-SG" sz="1600" dirty="0"/>
              <a:t>X = </a:t>
            </a:r>
            <a:r>
              <a:rPr lang="en-SG" sz="1600" dirty="0" err="1"/>
              <a:t>df.iloc</a:t>
            </a:r>
            <a:r>
              <a:rPr lang="en-SG" sz="1600" dirty="0"/>
              <a:t>[:, 1:4]</a:t>
            </a:r>
          </a:p>
          <a:p>
            <a:endParaRPr lang="en-SG" sz="1600" dirty="0"/>
          </a:p>
          <a:p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CB0BF-D12C-4C55-906E-4215E534D64D}"/>
              </a:ext>
            </a:extLst>
          </p:cNvPr>
          <p:cNvSpPr txBox="1"/>
          <p:nvPr/>
        </p:nvSpPr>
        <p:spPr>
          <a:xfrm>
            <a:off x="2951933" y="3397979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df.columns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df1 = </a:t>
            </a:r>
            <a:r>
              <a:rPr lang="en-SG" dirty="0" err="1">
                <a:solidFill>
                  <a:srgbClr val="FF0000"/>
                </a:solidFill>
              </a:rPr>
              <a:t>pd.to_numeric</a:t>
            </a:r>
            <a:r>
              <a:rPr lang="en-SG" dirty="0">
                <a:solidFill>
                  <a:srgbClr val="FF0000"/>
                </a:solidFill>
              </a:rPr>
              <a:t>(df[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], errors='coerce’)</a:t>
            </a:r>
          </a:p>
          <a:p>
            <a:r>
              <a:rPr lang="en-SG" dirty="0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 dirty="0">
                <a:solidFill>
                  <a:srgbClr val="FF0000"/>
                </a:solidFill>
              </a:rPr>
              <a:t>print(df)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85B52-5A2E-4A6F-AA2D-5A9066E7C1BC}"/>
              </a:ext>
            </a:extLst>
          </p:cNvPr>
          <p:cNvSpPr txBox="1"/>
          <p:nvPr/>
        </p:nvSpPr>
        <p:spPr>
          <a:xfrm>
            <a:off x="2939203" y="1427193"/>
            <a:ext cx="62047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#remove outlier</a:t>
            </a:r>
          </a:p>
          <a:p>
            <a:r>
              <a:rPr lang="en-SG" sz="1400" dirty="0">
                <a:solidFill>
                  <a:srgbClr val="FF0000"/>
                </a:solidFill>
              </a:rPr>
              <a:t>import </a:t>
            </a:r>
            <a:r>
              <a:rPr lang="en-SG" sz="1400" dirty="0" err="1">
                <a:solidFill>
                  <a:srgbClr val="FF0000"/>
                </a:solidFill>
              </a:rPr>
              <a:t>numpy</a:t>
            </a:r>
            <a:r>
              <a:rPr lang="en-SG" sz="1400" dirty="0">
                <a:solidFill>
                  <a:srgbClr val="FF0000"/>
                </a:solidFill>
              </a:rPr>
              <a:t> as np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scipy</a:t>
            </a:r>
            <a:r>
              <a:rPr lang="en-SG" sz="1400" dirty="0">
                <a:solidFill>
                  <a:srgbClr val="FF0000"/>
                </a:solidFill>
              </a:rPr>
              <a:t> import stats</a:t>
            </a:r>
          </a:p>
          <a:p>
            <a:r>
              <a:rPr lang="en-SG" sz="1400" dirty="0">
                <a:solidFill>
                  <a:srgbClr val="FF0000"/>
                </a:solidFill>
              </a:rPr>
              <a:t>z = </a:t>
            </a:r>
            <a:r>
              <a:rPr lang="en-SG" sz="1400" dirty="0" err="1">
                <a:solidFill>
                  <a:srgbClr val="FF0000"/>
                </a:solidFill>
              </a:rPr>
              <a:t>stats.zscore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df.astype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np.float</a:t>
            </a:r>
            <a:r>
              <a:rPr lang="en-SG" sz="1400" dirty="0">
                <a:solidFill>
                  <a:srgbClr val="FF0000"/>
                </a:solidFill>
              </a:rPr>
              <a:t>)) #zscore conversion need float</a:t>
            </a:r>
          </a:p>
          <a:p>
            <a:r>
              <a:rPr lang="en-SG" sz="1400" dirty="0">
                <a:solidFill>
                  <a:srgbClr val="FF0000"/>
                </a:solidFill>
              </a:rPr>
              <a:t>z = </a:t>
            </a:r>
            <a:r>
              <a:rPr lang="en-SG" sz="1400" dirty="0" err="1">
                <a:solidFill>
                  <a:srgbClr val="FF0000"/>
                </a:solidFill>
              </a:rPr>
              <a:t>np.abs</a:t>
            </a:r>
            <a:r>
              <a:rPr lang="en-SG" sz="1400" dirty="0">
                <a:solidFill>
                  <a:srgbClr val="FF0000"/>
                </a:solidFill>
              </a:rPr>
              <a:t>(z) #convert all to positive because the parity is not important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 = (z &lt; 3).all(axis=1) #3 is your choice, axis =1 means by columns, f is a flag</a:t>
            </a:r>
          </a:p>
          <a:p>
            <a:r>
              <a:rPr lang="en-SG" sz="1400" dirty="0">
                <a:solidFill>
                  <a:srgbClr val="FF0000"/>
                </a:solidFill>
              </a:rPr>
              <a:t>df = df[f]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66124D-22B5-448D-A4C2-A3CB0C83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9" y="102636"/>
            <a:ext cx="8229600" cy="1143000"/>
          </a:xfrm>
        </p:spPr>
        <p:txBody>
          <a:bodyPr/>
          <a:lstStyle/>
          <a:p>
            <a:r>
              <a:rPr lang="en-SG" dirty="0"/>
              <a:t>Data Cleaning and Split X,Y</a:t>
            </a:r>
          </a:p>
        </p:txBody>
      </p:sp>
    </p:spTree>
    <p:extLst>
      <p:ext uri="{BB962C8B-B14F-4D97-AF65-F5344CB8AC3E}">
        <p14:creationId xmlns:p14="http://schemas.microsoft.com/office/powerpoint/2010/main" val="649543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0EFFD-F510-40F3-B46C-DBC86DF5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" y="1855692"/>
            <a:ext cx="1963324" cy="1017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CF367-56A8-45CF-BFAD-68358752B938}"/>
              </a:ext>
            </a:extLst>
          </p:cNvPr>
          <p:cNvSpPr txBox="1"/>
          <p:nvPr/>
        </p:nvSpPr>
        <p:spPr>
          <a:xfrm>
            <a:off x="383241" y="3183988"/>
            <a:ext cx="83035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pd.DataFrame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["feature"] =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["VIF"] = [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X.values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) 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range(</a:t>
            </a:r>
            <a:r>
              <a:rPr lang="en-SG" dirty="0" err="1">
                <a:solidFill>
                  <a:srgbClr val="FF0000"/>
                </a:solidFill>
              </a:rPr>
              <a:t>len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))]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AFA267-F322-47C0-9C78-9F003F2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267"/>
            <a:ext cx="8229600" cy="1143000"/>
          </a:xfrm>
        </p:spPr>
        <p:txBody>
          <a:bodyPr/>
          <a:lstStyle/>
          <a:p>
            <a:r>
              <a:rPr lang="en-SG" dirty="0"/>
              <a:t>Check Collinearity</a:t>
            </a:r>
            <a:br>
              <a:rPr lang="en-SG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70452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DCE-E54D-4AA0-8EB9-1B770EEF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95CD5-439B-4D82-842E-966D41739989}"/>
              </a:ext>
            </a:extLst>
          </p:cNvPr>
          <p:cNvSpPr txBox="1"/>
          <p:nvPr/>
        </p:nvSpPr>
        <p:spPr>
          <a:xfrm>
            <a:off x="598395" y="268382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df.corr</a:t>
            </a:r>
            <a:r>
              <a:rPr lang="en-US" dirty="0"/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27741-A706-4274-BB33-97F47B6964CC}"/>
              </a:ext>
            </a:extLst>
          </p:cNvPr>
          <p:cNvSpPr txBox="1"/>
          <p:nvPr/>
        </p:nvSpPr>
        <p:spPr>
          <a:xfrm>
            <a:off x="679077" y="19769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df.hist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5639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9DA8-E6EE-40F7-865F-FA116506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0903"/>
            <a:ext cx="8229600" cy="1143000"/>
          </a:xfrm>
        </p:spPr>
        <p:txBody>
          <a:bodyPr/>
          <a:lstStyle/>
          <a:p>
            <a:r>
              <a:rPr lang="en-SG" dirty="0"/>
              <a:t>Normalization &amp; Create Dummy for Categorical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308E6-CDD7-4923-B063-8F0BDE5068B3}"/>
              </a:ext>
            </a:extLst>
          </p:cNvPr>
          <p:cNvSpPr txBox="1"/>
          <p:nvPr/>
        </p:nvSpPr>
        <p:spPr>
          <a:xfrm>
            <a:off x="584947" y="190833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#normalization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scipy</a:t>
            </a:r>
            <a:r>
              <a:rPr lang="en-SG" dirty="0">
                <a:solidFill>
                  <a:srgbClr val="FF0000"/>
                </a:solidFill>
              </a:rPr>
              <a:t> import stats</a:t>
            </a: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numpy</a:t>
            </a:r>
            <a:r>
              <a:rPr lang="en-SG" dirty="0">
                <a:solidFill>
                  <a:srgbClr val="FF0000"/>
                </a:solidFill>
              </a:rPr>
              <a:t> as np </a:t>
            </a:r>
          </a:p>
          <a:p>
            <a:r>
              <a:rPr lang="en-SG" dirty="0" err="1">
                <a:solidFill>
                  <a:srgbClr val="FF0000"/>
                </a:solidFill>
              </a:rPr>
              <a:t>pd.set_option</a:t>
            </a:r>
            <a:r>
              <a:rPr lang="en-SG" dirty="0">
                <a:solidFill>
                  <a:srgbClr val="FF0000"/>
                </a:solidFill>
              </a:rPr>
              <a:t>('</a:t>
            </a:r>
            <a:r>
              <a:rPr lang="en-SG" dirty="0" err="1">
                <a:solidFill>
                  <a:srgbClr val="FF0000"/>
                </a:solidFill>
              </a:rPr>
              <a:t>display.max_rows</a:t>
            </a:r>
            <a:r>
              <a:rPr lang="en-SG" dirty="0">
                <a:solidFill>
                  <a:srgbClr val="FF0000"/>
                </a:solidFill>
              </a:rPr>
              <a:t>', 10)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]=</a:t>
            </a:r>
            <a:r>
              <a:rPr lang="en-SG" dirty="0" err="1">
                <a:solidFill>
                  <a:srgbClr val="FF0000"/>
                </a:solidFill>
              </a:rPr>
              <a:t>stats.zscore</a:t>
            </a:r>
            <a:r>
              <a:rPr lang="en-SG" dirty="0">
                <a:solidFill>
                  <a:srgbClr val="FF0000"/>
                </a:solidFill>
              </a:rPr>
              <a:t>(X[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].</a:t>
            </a:r>
            <a:r>
              <a:rPr lang="en-SG" dirty="0" err="1">
                <a:solidFill>
                  <a:srgbClr val="FF0000"/>
                </a:solidFill>
              </a:rPr>
              <a:t>astype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np.float</a:t>
            </a:r>
            <a:r>
              <a:rPr lang="en-SG" dirty="0">
                <a:solidFill>
                  <a:srgbClr val="FF0000"/>
                </a:solidFill>
              </a:rPr>
              <a:t>))</a:t>
            </a:r>
          </a:p>
          <a:p>
            <a:r>
              <a:rPr lang="en-SG" dirty="0">
                <a:solidFill>
                  <a:srgbClr val="FF0000"/>
                </a:solidFill>
              </a:rPr>
              <a:t>print(X)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D7F79-442F-44E7-BAB2-1D7DC6DEC394}"/>
              </a:ext>
            </a:extLst>
          </p:cNvPr>
          <p:cNvSpPr txBox="1"/>
          <p:nvPr/>
        </p:nvSpPr>
        <p:spPr>
          <a:xfrm>
            <a:off x="584947" y="4485313"/>
            <a:ext cx="65600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#X is categorical</a:t>
            </a:r>
          </a:p>
          <a:p>
            <a:r>
              <a:rPr lang="en-SG" dirty="0">
                <a:solidFill>
                  <a:srgbClr val="FF0000"/>
                </a:solidFill>
              </a:rPr>
              <a:t>dummy=</a:t>
            </a:r>
            <a:r>
              <a:rPr lang="en-SG" dirty="0" err="1">
                <a:solidFill>
                  <a:srgbClr val="FF0000"/>
                </a:solidFill>
              </a:rPr>
              <a:t>pd.get_dummies</a:t>
            </a:r>
            <a:r>
              <a:rPr lang="en-SG" dirty="0">
                <a:solidFill>
                  <a:srgbClr val="FF0000"/>
                </a:solidFill>
              </a:rPr>
              <a:t>(X["rating"])</a:t>
            </a:r>
          </a:p>
          <a:p>
            <a:r>
              <a:rPr lang="en-US" dirty="0">
                <a:solidFill>
                  <a:srgbClr val="FF0000"/>
                </a:solidFill>
              </a:rPr>
              <a:t>X=</a:t>
            </a:r>
            <a:r>
              <a:rPr lang="en-US" dirty="0" err="1">
                <a:solidFill>
                  <a:srgbClr val="FF0000"/>
                </a:solidFill>
              </a:rPr>
              <a:t>X.merge</a:t>
            </a:r>
            <a:r>
              <a:rPr lang="en-US" dirty="0">
                <a:solidFill>
                  <a:srgbClr val="FF0000"/>
                </a:solidFill>
              </a:rPr>
              <a:t>(dummy, </a:t>
            </a:r>
            <a:r>
              <a:rPr lang="en-US" dirty="0" err="1">
                <a:solidFill>
                  <a:srgbClr val="FF0000"/>
                </a:solidFill>
              </a:rPr>
              <a:t>left_index</a:t>
            </a:r>
            <a:r>
              <a:rPr lang="en-US" dirty="0">
                <a:solidFill>
                  <a:srgbClr val="FF0000"/>
                </a:solidFill>
              </a:rPr>
              <a:t>=True, </a:t>
            </a:r>
            <a:r>
              <a:rPr lang="en-US" dirty="0" err="1">
                <a:solidFill>
                  <a:srgbClr val="FF0000"/>
                </a:solidFill>
              </a:rPr>
              <a:t>right_index</a:t>
            </a:r>
            <a:r>
              <a:rPr lang="en-US" dirty="0">
                <a:solidFill>
                  <a:srgbClr val="FF0000"/>
                </a:solidFill>
              </a:rPr>
              <a:t>=True)</a:t>
            </a:r>
          </a:p>
          <a:p>
            <a:r>
              <a:rPr lang="en-US" dirty="0">
                <a:solidFill>
                  <a:srgbClr val="FF0000"/>
                </a:solidFill>
              </a:rPr>
              <a:t>X=</a:t>
            </a:r>
            <a:r>
              <a:rPr lang="en-US" dirty="0" err="1">
                <a:solidFill>
                  <a:srgbClr val="FF0000"/>
                </a:solidFill>
              </a:rPr>
              <a:t>X.drop</a:t>
            </a:r>
            <a:r>
              <a:rPr lang="en-US" dirty="0">
                <a:solidFill>
                  <a:srgbClr val="FF0000"/>
                </a:solidFill>
              </a:rPr>
              <a:t>("rating", axis="columns")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955EF-606D-4CA6-B24A-02A00E7E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138" y="2593380"/>
            <a:ext cx="4261662" cy="16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8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262218" y="571500"/>
            <a:ext cx="984778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sklearn.model_selection</a:t>
            </a:r>
            <a:r>
              <a:rPr lang="en-SG" sz="1600" dirty="0"/>
              <a:t> import </a:t>
            </a:r>
            <a:r>
              <a:rPr lang="en-SG" sz="1600" dirty="0" err="1"/>
              <a:t>train_test_split</a:t>
            </a:r>
            <a:endParaRPr lang="en-SG" sz="1600" dirty="0"/>
          </a:p>
          <a:p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X_test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, </a:t>
            </a:r>
            <a:r>
              <a:rPr lang="en-SG" sz="1600" dirty="0" err="1"/>
              <a:t>Y_test</a:t>
            </a:r>
            <a:r>
              <a:rPr lang="en-SG" sz="1600" dirty="0"/>
              <a:t> = </a:t>
            </a:r>
            <a:r>
              <a:rPr lang="en-SG" sz="1600" dirty="0" err="1"/>
              <a:t>train_test_split</a:t>
            </a:r>
            <a:r>
              <a:rPr lang="en-SG" sz="1600" dirty="0"/>
              <a:t>(X,Y, </a:t>
            </a:r>
            <a:r>
              <a:rPr lang="en-SG" sz="1600" dirty="0" err="1"/>
              <a:t>test_size</a:t>
            </a:r>
            <a:r>
              <a:rPr lang="en-SG" sz="1600" dirty="0"/>
              <a:t>=0.3)</a:t>
            </a:r>
          </a:p>
          <a:p>
            <a:r>
              <a:rPr lang="en-SG" sz="1600" dirty="0"/>
              <a:t>print(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X_test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, </a:t>
            </a:r>
            <a:r>
              <a:rPr lang="en-SG" sz="1600" dirty="0" err="1"/>
              <a:t>Y_test</a:t>
            </a:r>
            <a:r>
              <a:rPr lang="en-SG" sz="1600" dirty="0"/>
              <a:t> )</a:t>
            </a:r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sklearn</a:t>
            </a:r>
            <a:r>
              <a:rPr lang="en-SG" sz="1600" dirty="0"/>
              <a:t> import </a:t>
            </a:r>
            <a:r>
              <a:rPr lang="en-SG" sz="1600" dirty="0" err="1"/>
              <a:t>linear_model</a:t>
            </a:r>
            <a:endParaRPr lang="en-SG" sz="1600" dirty="0"/>
          </a:p>
          <a:p>
            <a:r>
              <a:rPr lang="en-SG" sz="1600" dirty="0"/>
              <a:t>model = </a:t>
            </a:r>
            <a:r>
              <a:rPr lang="en-SG" sz="1600" dirty="0" err="1"/>
              <a:t>linear_model.LogisticRegression</a:t>
            </a:r>
            <a:r>
              <a:rPr lang="en-SG" sz="1600" dirty="0"/>
              <a:t>()</a:t>
            </a:r>
          </a:p>
          <a:p>
            <a:r>
              <a:rPr lang="en-SG" sz="1600" dirty="0" err="1"/>
              <a:t>model.fit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</a:p>
          <a:p>
            <a:r>
              <a:rPr lang="en-SG" sz="1600" dirty="0"/>
              <a:t>pred = </a:t>
            </a:r>
            <a:r>
              <a:rPr lang="en-SG" sz="1600" dirty="0" err="1"/>
              <a:t>model.predict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)</a:t>
            </a:r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sklearn.metrics</a:t>
            </a:r>
            <a:r>
              <a:rPr lang="en-SG" sz="1600" dirty="0"/>
              <a:t> import </a:t>
            </a:r>
            <a:r>
              <a:rPr lang="en-SG" sz="1600" dirty="0" err="1"/>
              <a:t>confusion_matrix</a:t>
            </a:r>
            <a:endParaRPr lang="en-SG" sz="1600" dirty="0"/>
          </a:p>
          <a:p>
            <a:r>
              <a:rPr lang="en-SG" sz="1600" dirty="0"/>
              <a:t>cm = </a:t>
            </a:r>
            <a:r>
              <a:rPr lang="en-SG" sz="1600" dirty="0" err="1"/>
              <a:t>confusion_matrix</a:t>
            </a:r>
            <a:r>
              <a:rPr lang="en-SG" sz="1600" dirty="0"/>
              <a:t>(</a:t>
            </a:r>
            <a:r>
              <a:rPr lang="en-SG" sz="1600" dirty="0" err="1"/>
              <a:t>Y_train</a:t>
            </a:r>
            <a:r>
              <a:rPr lang="en-SG" sz="1600" dirty="0"/>
              <a:t>, pred)</a:t>
            </a:r>
          </a:p>
          <a:p>
            <a:r>
              <a:rPr lang="en-SG" sz="1600" dirty="0"/>
              <a:t>print(cm)</a:t>
            </a:r>
          </a:p>
          <a:p>
            <a:r>
              <a:rPr lang="en-SG" sz="1600" dirty="0"/>
              <a:t>accuracy = (cm[0,0]+cm[1,1])/sum(sum(cm))</a:t>
            </a:r>
          </a:p>
          <a:p>
            <a:r>
              <a:rPr lang="en-SG" sz="1600" dirty="0"/>
              <a:t>print(accuracy)</a:t>
            </a:r>
          </a:p>
          <a:p>
            <a:endParaRPr lang="en-SG" sz="1600" dirty="0"/>
          </a:p>
          <a:p>
            <a:r>
              <a:rPr lang="en-SG" sz="1600" dirty="0"/>
              <a:t>pred = </a:t>
            </a:r>
            <a:r>
              <a:rPr lang="en-SG" sz="1600" dirty="0" err="1"/>
              <a:t>model.predict</a:t>
            </a:r>
            <a:r>
              <a:rPr lang="en-SG" sz="1600" dirty="0"/>
              <a:t>(</a:t>
            </a:r>
            <a:r>
              <a:rPr lang="en-SG" sz="1600" dirty="0" err="1"/>
              <a:t>X_test</a:t>
            </a:r>
            <a:r>
              <a:rPr lang="en-SG" sz="1600" dirty="0"/>
              <a:t>)</a:t>
            </a:r>
          </a:p>
          <a:p>
            <a:r>
              <a:rPr lang="en-SG" sz="1600" dirty="0"/>
              <a:t>cm = </a:t>
            </a:r>
            <a:r>
              <a:rPr lang="en-SG" sz="1600" dirty="0" err="1"/>
              <a:t>confusion_matrix</a:t>
            </a:r>
            <a:r>
              <a:rPr lang="en-SG" sz="1600" dirty="0"/>
              <a:t>(</a:t>
            </a:r>
            <a:r>
              <a:rPr lang="en-SG" sz="1600" dirty="0" err="1"/>
              <a:t>Y_test</a:t>
            </a:r>
            <a:r>
              <a:rPr lang="en-SG" sz="1600" dirty="0"/>
              <a:t>, pred)</a:t>
            </a:r>
          </a:p>
          <a:p>
            <a:r>
              <a:rPr lang="en-SG" sz="1600" dirty="0"/>
              <a:t>print(cm)</a:t>
            </a:r>
          </a:p>
          <a:p>
            <a:r>
              <a:rPr lang="en-SG" sz="1600" dirty="0"/>
              <a:t>accuracy = (cm[0,0]+cm[1,1])/sum(sum(cm))</a:t>
            </a:r>
          </a:p>
          <a:p>
            <a:r>
              <a:rPr lang="en-SG" sz="1600" dirty="0"/>
              <a:t>print(accuracy)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9D8969-CD97-4974-9FD2-DFF8B040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82" y="0"/>
            <a:ext cx="8229600" cy="1143000"/>
          </a:xfrm>
        </p:spPr>
        <p:txBody>
          <a:bodyPr/>
          <a:lstStyle/>
          <a:p>
            <a:r>
              <a:rPr lang="en-SG" dirty="0"/>
              <a:t>Split train test, train, predict</a:t>
            </a:r>
          </a:p>
        </p:txBody>
      </p:sp>
    </p:spTree>
    <p:extLst>
      <p:ext uri="{BB962C8B-B14F-4D97-AF65-F5344CB8AC3E}">
        <p14:creationId xmlns:p14="http://schemas.microsoft.com/office/powerpoint/2010/main" val="96044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04A5-BA5C-4950-B302-B9185A46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2" y="326324"/>
            <a:ext cx="8229600" cy="1143000"/>
          </a:xfrm>
        </p:spPr>
        <p:txBody>
          <a:bodyPr/>
          <a:lstStyle/>
          <a:p>
            <a:r>
              <a:rPr lang="en-SG" dirty="0"/>
              <a:t>Export the coefficient for testing/prediction </a:t>
            </a:r>
            <a:r>
              <a:rPr lang="en-US" dirty="0"/>
              <a:t>Save and Load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D88BE-EE63-431A-B5B5-270D16DA84B9}"/>
              </a:ext>
            </a:extLst>
          </p:cNvPr>
          <p:cNvSpPr txBox="1"/>
          <p:nvPr/>
        </p:nvSpPr>
        <p:spPr>
          <a:xfrm>
            <a:off x="451585" y="1730735"/>
            <a:ext cx="86924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save the model to disk</a:t>
            </a:r>
          </a:p>
          <a:p>
            <a:r>
              <a:rPr lang="en-US" dirty="0"/>
              <a:t>import pickle</a:t>
            </a:r>
          </a:p>
          <a:p>
            <a:r>
              <a:rPr lang="en-US" dirty="0" err="1"/>
              <a:t>pickle.dump</a:t>
            </a:r>
            <a:r>
              <a:rPr lang="en-US" dirty="0"/>
              <a:t>(model, open("</a:t>
            </a:r>
            <a:r>
              <a:rPr lang="en-US" dirty="0" err="1"/>
              <a:t>RegressionEquityModel</a:t>
            </a:r>
            <a:r>
              <a:rPr lang="en-US" dirty="0"/>
              <a:t>", '</a:t>
            </a:r>
            <a:r>
              <a:rPr lang="en-US" dirty="0" err="1"/>
              <a:t>wb</a:t>
            </a:r>
            <a:r>
              <a:rPr lang="en-US" dirty="0"/>
              <a:t>'))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DEC1E-FFAD-4117-86B6-726CE74E97F7}"/>
              </a:ext>
            </a:extLst>
          </p:cNvPr>
          <p:cNvSpPr txBox="1"/>
          <p:nvPr/>
        </p:nvSpPr>
        <p:spPr>
          <a:xfrm>
            <a:off x="451585" y="3733298"/>
            <a:ext cx="70115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 load the model from disk</a:t>
            </a:r>
          </a:p>
          <a:p>
            <a:r>
              <a:rPr lang="en-SG" dirty="0">
                <a:solidFill>
                  <a:srgbClr val="FF0000"/>
                </a:solidFill>
              </a:rPr>
              <a:t>model1 = </a:t>
            </a:r>
            <a:r>
              <a:rPr lang="en-SG" dirty="0" err="1">
                <a:solidFill>
                  <a:srgbClr val="FF0000"/>
                </a:solidFill>
              </a:rPr>
              <a:t>pickle.load</a:t>
            </a:r>
            <a:r>
              <a:rPr lang="en-SG" dirty="0">
                <a:solidFill>
                  <a:srgbClr val="FF0000"/>
                </a:solidFill>
              </a:rPr>
              <a:t>(open('</a:t>
            </a:r>
            <a:r>
              <a:rPr lang="en-SG" dirty="0" err="1">
                <a:solidFill>
                  <a:srgbClr val="FF0000"/>
                </a:solidFill>
              </a:rPr>
              <a:t>finalized_model.sav</a:t>
            </a:r>
            <a:r>
              <a:rPr lang="en-SG" dirty="0">
                <a:solidFill>
                  <a:srgbClr val="FF0000"/>
                </a:solidFill>
              </a:rPr>
              <a:t>', '</a:t>
            </a:r>
            <a:r>
              <a:rPr lang="en-SG" dirty="0" err="1">
                <a:solidFill>
                  <a:srgbClr val="FF0000"/>
                </a:solidFill>
              </a:rPr>
              <a:t>rb</a:t>
            </a:r>
            <a:r>
              <a:rPr lang="en-SG" dirty="0">
                <a:solidFill>
                  <a:srgbClr val="FF0000"/>
                </a:solidFill>
              </a:rPr>
              <a:t>'))</a:t>
            </a:r>
          </a:p>
          <a:p>
            <a:r>
              <a:rPr lang="en-SG" dirty="0">
                <a:solidFill>
                  <a:srgbClr val="FF0000"/>
                </a:solidFill>
              </a:rPr>
              <a:t>pred = model1.predict(</a:t>
            </a:r>
            <a:r>
              <a:rPr lang="en-SG" dirty="0" err="1">
                <a:solidFill>
                  <a:srgbClr val="FF0000"/>
                </a:solidFill>
              </a:rPr>
              <a:t>X_test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>
                <a:solidFill>
                  <a:srgbClr val="FF0000"/>
                </a:solidFill>
              </a:rPr>
              <a:t>cm = </a:t>
            </a:r>
            <a:r>
              <a:rPr lang="en-SG" dirty="0" err="1">
                <a:solidFill>
                  <a:srgbClr val="FF0000"/>
                </a:solidFill>
              </a:rPr>
              <a:t>confusion_matrix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, pred)</a:t>
            </a:r>
          </a:p>
          <a:p>
            <a:r>
              <a:rPr lang="en-SG" dirty="0">
                <a:solidFill>
                  <a:srgbClr val="FF0000"/>
                </a:solidFill>
              </a:rPr>
              <a:t>print(cm)</a:t>
            </a:r>
          </a:p>
          <a:p>
            <a:r>
              <a:rPr lang="en-SG" dirty="0">
                <a:solidFill>
                  <a:srgbClr val="FF0000"/>
                </a:solidFill>
              </a:rPr>
              <a:t>accuracy = (cm[0,0]+cm[1,1])/sum(sum(cm))</a:t>
            </a:r>
          </a:p>
          <a:p>
            <a:r>
              <a:rPr lang="en-SG" dirty="0">
                <a:solidFill>
                  <a:srgbClr val="FF0000"/>
                </a:solidFill>
              </a:rPr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3029570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8AA5-6FA5-4613-90CE-11EE280B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 Only (totally new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7FCC8-9645-425A-8B75-DA75AFF1AC82}"/>
              </a:ext>
            </a:extLst>
          </p:cNvPr>
          <p:cNvSpPr txBox="1"/>
          <p:nvPr/>
        </p:nvSpPr>
        <p:spPr>
          <a:xfrm>
            <a:off x="457200" y="3624091"/>
            <a:ext cx="80682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#from file</a:t>
            </a:r>
          </a:p>
          <a:p>
            <a:r>
              <a:rPr lang="en-US" dirty="0">
                <a:solidFill>
                  <a:srgbClr val="FF0000"/>
                </a:solidFill>
              </a:rPr>
              <a:t>import pandas as pd</a:t>
            </a:r>
          </a:p>
          <a:p>
            <a:r>
              <a:rPr lang="en-US" dirty="0">
                <a:solidFill>
                  <a:srgbClr val="FF0000"/>
                </a:solidFill>
              </a:rPr>
              <a:t>df = </a:t>
            </a:r>
            <a:r>
              <a:rPr lang="en-US" dirty="0" err="1">
                <a:solidFill>
                  <a:srgbClr val="FF0000"/>
                </a:solidFill>
              </a:rPr>
              <a:t>pd.read_csv</a:t>
            </a:r>
            <a:r>
              <a:rPr lang="en-US" dirty="0">
                <a:solidFill>
                  <a:srgbClr val="FF0000"/>
                </a:solidFill>
              </a:rPr>
              <a:t>("Equity (Predict).csv")</a:t>
            </a:r>
          </a:p>
          <a:p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df.loc</a:t>
            </a:r>
            <a:r>
              <a:rPr lang="en-US" dirty="0">
                <a:solidFill>
                  <a:srgbClr val="FF0000"/>
                </a:solidFill>
              </a:rPr>
              <a:t>[:, ["Dividend per Share", "10Y Net Income Growth (per Share)", "10Y Shareholders Equity Growth (per Share)"]]</a:t>
            </a:r>
          </a:p>
          <a:p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X_predict.dropna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# load the model from disk</a:t>
            </a:r>
          </a:p>
          <a:p>
            <a:r>
              <a:rPr lang="en-US" dirty="0">
                <a:solidFill>
                  <a:srgbClr val="FF0000"/>
                </a:solidFill>
              </a:rPr>
              <a:t>pred = model1.predict(</a:t>
            </a:r>
            <a:r>
              <a:rPr lang="en-US" dirty="0" err="1">
                <a:solidFill>
                  <a:srgbClr val="FF0000"/>
                </a:solidFill>
              </a:rPr>
              <a:t>X_predict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print(pred)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29A86-15C2-4662-957B-0112DF7A32EC}"/>
              </a:ext>
            </a:extLst>
          </p:cNvPr>
          <p:cNvSpPr txBox="1"/>
          <p:nvPr/>
        </p:nvSpPr>
        <p:spPr>
          <a:xfrm>
            <a:off x="404037" y="1577652"/>
            <a:ext cx="8956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pickle</a:t>
            </a:r>
          </a:p>
          <a:p>
            <a:r>
              <a:rPr lang="en-US" dirty="0"/>
              <a:t>model = </a:t>
            </a:r>
            <a:r>
              <a:rPr lang="en-US" dirty="0" err="1"/>
              <a:t>pickle.load</a:t>
            </a:r>
            <a:r>
              <a:rPr lang="en-US" dirty="0"/>
              <a:t>(open('/content/</a:t>
            </a:r>
            <a:r>
              <a:rPr lang="en-US" dirty="0" err="1"/>
              <a:t>RegressionEquityModel</a:t>
            </a:r>
            <a:r>
              <a:rPr lang="en-US" dirty="0"/>
              <a:t>', '</a:t>
            </a:r>
            <a:r>
              <a:rPr lang="en-US" dirty="0" err="1"/>
              <a:t>rb</a:t>
            </a:r>
            <a:r>
              <a:rPr lang="en-US" dirty="0"/>
              <a:t>'))</a:t>
            </a:r>
            <a:r>
              <a:rPr lang="en-US" dirty="0" err="1"/>
              <a:t>X_predict</a:t>
            </a:r>
            <a:r>
              <a:rPr lang="en-US" dirty="0"/>
              <a:t> = [[0, 0.2, 0.2]]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X_predict</a:t>
            </a:r>
            <a:r>
              <a:rPr lang="en-US" dirty="0"/>
              <a:t>)</a:t>
            </a:r>
          </a:p>
          <a:p>
            <a:r>
              <a:rPr lang="en-US" dirty="0"/>
              <a:t>print(pred)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999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2082-2980-4382-B77B-9101508F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33" y="245133"/>
            <a:ext cx="8229600" cy="1143000"/>
          </a:xfrm>
        </p:spPr>
        <p:txBody>
          <a:bodyPr/>
          <a:lstStyle/>
          <a:p>
            <a:r>
              <a:rPr lang="en-SG" dirty="0"/>
              <a:t>QQ plot - </a:t>
            </a:r>
            <a:r>
              <a:rPr lang="en-US" dirty="0"/>
              <a:t>check heteroskedasticity – residual must be normally distributed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0F757-E63A-495B-8108-096ED1142DB3}"/>
              </a:ext>
            </a:extLst>
          </p:cNvPr>
          <p:cNvSpPr txBox="1"/>
          <p:nvPr/>
        </p:nvSpPr>
        <p:spPr>
          <a:xfrm>
            <a:off x="457200" y="191740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2A535-65C3-46F1-9BAA-BA9B4AB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63" y="1568866"/>
            <a:ext cx="3930659" cy="43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Linear Regression Model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+…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SG" sz="32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SG" sz="3200" dirty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3854910" y="413438"/>
            <a:ext cx="818671" cy="5112568"/>
          </a:xfrm>
          <a:prstGeom prst="leftBrace">
            <a:avLst>
              <a:gd name="adj1" fmla="val 8333"/>
              <a:gd name="adj2" fmla="val 313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151AC-C461-4A9E-97D5-7871DF55CF75}"/>
              </a:ext>
            </a:extLst>
          </p:cNvPr>
          <p:cNvCxnSpPr>
            <a:cxnSpLocks/>
          </p:cNvCxnSpPr>
          <p:nvPr/>
        </p:nvCxnSpPr>
        <p:spPr>
          <a:xfrm flipV="1">
            <a:off x="7332679" y="2520205"/>
            <a:ext cx="154111" cy="683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70DBD2-5F5A-40D5-9690-F08E9BCB38D4}"/>
              </a:ext>
            </a:extLst>
          </p:cNvPr>
          <p:cNvSpPr txBox="1"/>
          <p:nvPr/>
        </p:nvSpPr>
        <p:spPr>
          <a:xfrm>
            <a:off x="5209152" y="3428193"/>
            <a:ext cx="2919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be normally distributed</a:t>
            </a:r>
          </a:p>
          <a:p>
            <a:r>
              <a:rPr lang="en-US" dirty="0"/>
              <a:t>Use QQ Plot test</a:t>
            </a:r>
            <a:endParaRPr lang="en-S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14:cNvPr>
              <p14:cNvContentPartPr/>
              <p14:nvPr/>
            </p14:nvContentPartPr>
            <p14:xfrm>
              <a:off x="5103364" y="5536824"/>
              <a:ext cx="20520" cy="1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364" y="5527824"/>
                <a:ext cx="38160" cy="2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E0B8C-7560-4D28-BD98-AAE4C045D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11" y="4194870"/>
            <a:ext cx="27051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1DFCF-6EC1-4007-B12D-9D9426976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035" y="4099452"/>
            <a:ext cx="3794712" cy="18384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E204B4-FED0-41AD-B420-B1C95F81508F}"/>
              </a:ext>
            </a:extLst>
          </p:cNvPr>
          <p:cNvCxnSpPr/>
          <p:nvPr/>
        </p:nvCxnSpPr>
        <p:spPr>
          <a:xfrm flipH="1">
            <a:off x="2835667" y="1623317"/>
            <a:ext cx="616450" cy="359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F26A65-E8C7-4432-8A29-57EFA871D621}"/>
              </a:ext>
            </a:extLst>
          </p:cNvPr>
          <p:cNvSpPr txBox="1"/>
          <p:nvPr/>
        </p:nvSpPr>
        <p:spPr>
          <a:xfrm>
            <a:off x="3516387" y="1387891"/>
            <a:ext cx="391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– Try and Error (Brute Force)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0428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C70C-1D35-4609-A854-35DF183D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37C06-CC10-49C8-9B31-AFD958C4F0D1}"/>
              </a:ext>
            </a:extLst>
          </p:cNvPr>
          <p:cNvSpPr txBox="1"/>
          <p:nvPr/>
        </p:nvSpPr>
        <p:spPr>
          <a:xfrm>
            <a:off x="297951" y="175072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model=</a:t>
            </a:r>
            <a:r>
              <a:rPr lang="en-SG" dirty="0" err="1">
                <a:solidFill>
                  <a:srgbClr val="FF0000"/>
                </a:solidFill>
              </a:rPr>
              <a:t>sm.Logit</a:t>
            </a:r>
            <a:r>
              <a:rPr lang="en-SG" dirty="0">
                <a:solidFill>
                  <a:srgbClr val="FF0000"/>
                </a:solidFill>
              </a:rPr>
              <a:t>(Y,X)</a:t>
            </a:r>
          </a:p>
          <a:p>
            <a:r>
              <a:rPr lang="en-SG" dirty="0">
                <a:solidFill>
                  <a:srgbClr val="FF0000"/>
                </a:solidFill>
              </a:rPr>
              <a:t>result=</a:t>
            </a:r>
            <a:r>
              <a:rPr lang="en-SG" dirty="0" err="1">
                <a:solidFill>
                  <a:srgbClr val="FF0000"/>
                </a:solidFill>
              </a:rPr>
              <a:t>model.fit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>
                <a:solidFill>
                  <a:srgbClr val="FF0000"/>
                </a:solidFill>
              </a:rPr>
              <a:t>print(result.summary2())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C2D19-5F0E-4682-8AE9-866777E1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998" y="2991654"/>
            <a:ext cx="5574051" cy="28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8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D0-3EA0-4825-A05F-B8292EB7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</a:t>
            </a:r>
            <a:r>
              <a:rPr lang="en-US" dirty="0" err="1"/>
              <a:t>Rsq</a:t>
            </a:r>
            <a:r>
              <a:rPr lang="en-US" dirty="0"/>
              <a:t> RMSE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B8E8-1D28-4808-9CA0-6E6C4C0D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9" y="4552793"/>
            <a:ext cx="3584610" cy="1197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2FEF6C-61C4-4387-BAC3-45392366F764}"/>
              </a:ext>
            </a:extLst>
          </p:cNvPr>
          <p:cNvSpPr/>
          <p:nvPr/>
        </p:nvSpPr>
        <p:spPr>
          <a:xfrm>
            <a:off x="1566675" y="4747178"/>
            <a:ext cx="2029280" cy="53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F2E6A-A0BC-43F3-A81E-E1970EF728E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95955" y="4973210"/>
            <a:ext cx="878306" cy="41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20140-6E70-4EB6-BC43-F934DE1BD404}"/>
              </a:ext>
            </a:extLst>
          </p:cNvPr>
          <p:cNvSpPr txBox="1"/>
          <p:nvPr/>
        </p:nvSpPr>
        <p:spPr>
          <a:xfrm>
            <a:off x="4619584" y="4706599"/>
            <a:ext cx="51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RSS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B0BAD-E3A8-4DFF-B8DF-C335864F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83" y="626460"/>
            <a:ext cx="4174312" cy="245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4B81-3667-47B5-8972-BFF25B7D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5" y="2847789"/>
            <a:ext cx="2809875" cy="13811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8C0925-6945-4BE4-A25C-CAC47E9A110D}"/>
              </a:ext>
            </a:extLst>
          </p:cNvPr>
          <p:cNvCxnSpPr/>
          <p:nvPr/>
        </p:nvCxnSpPr>
        <p:spPr>
          <a:xfrm flipH="1">
            <a:off x="2261308" y="1437027"/>
            <a:ext cx="750013" cy="50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0C9BF-C1D2-416A-8926-74007464E41A}"/>
              </a:ext>
            </a:extLst>
          </p:cNvPr>
          <p:cNvCxnSpPr>
            <a:endCxn id="13" idx="0"/>
          </p:cNvCxnSpPr>
          <p:nvPr/>
        </p:nvCxnSpPr>
        <p:spPr>
          <a:xfrm flipH="1">
            <a:off x="1880973" y="2653404"/>
            <a:ext cx="307423" cy="194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CB79D5-F538-472A-8916-D908DF0E78E9}"/>
              </a:ext>
            </a:extLst>
          </p:cNvPr>
          <p:cNvSpPr txBox="1"/>
          <p:nvPr/>
        </p:nvSpPr>
        <p:spPr>
          <a:xfrm>
            <a:off x="5712431" y="3904179"/>
            <a:ext cx="2955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RMSE no 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AIC reduce the weight of error but increase the weight of # of independent variable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 err="1"/>
              <a:t>Rsq</a:t>
            </a:r>
            <a:r>
              <a:rPr lang="en-SG" dirty="0"/>
              <a:t> using TSS, like ratio style, therefore max is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6325B4-7E09-4F99-935D-1BDDD1FA4EE6}"/>
              </a:ext>
            </a:extLst>
          </p:cNvPr>
          <p:cNvSpPr/>
          <p:nvPr/>
        </p:nvSpPr>
        <p:spPr>
          <a:xfrm>
            <a:off x="478707" y="1937466"/>
            <a:ext cx="205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AIC = 2k + n ln(RSS)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9290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861D9-932A-466C-8E7F-B93FAD6E6870}"/>
              </a:ext>
            </a:extLst>
          </p:cNvPr>
          <p:cNvSpPr txBox="1"/>
          <p:nvPr/>
        </p:nvSpPr>
        <p:spPr>
          <a:xfrm>
            <a:off x="192881" y="978694"/>
            <a:ext cx="7329488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from </a:t>
            </a:r>
            <a:r>
              <a:rPr lang="en-SG" sz="1350" dirty="0" err="1"/>
              <a:t>sklearn</a:t>
            </a:r>
            <a:r>
              <a:rPr lang="en-SG" sz="1350" dirty="0"/>
              <a:t> import </a:t>
            </a:r>
            <a:r>
              <a:rPr lang="en-SG" sz="1350" dirty="0" err="1"/>
              <a:t>linear_model</a:t>
            </a:r>
            <a:endParaRPr lang="en-SG" sz="1350" dirty="0"/>
          </a:p>
          <a:p>
            <a:r>
              <a:rPr lang="en-SG" sz="1350" dirty="0"/>
              <a:t>from </a:t>
            </a:r>
            <a:r>
              <a:rPr lang="en-SG" sz="1350" dirty="0" err="1"/>
              <a:t>sklearn.metrics</a:t>
            </a:r>
            <a:r>
              <a:rPr lang="en-SG" sz="1350" dirty="0"/>
              <a:t> import </a:t>
            </a:r>
            <a:r>
              <a:rPr lang="en-SG" sz="1350" dirty="0" err="1"/>
              <a:t>confusion_matrix</a:t>
            </a:r>
            <a:endParaRPr lang="en-SG" sz="1350" dirty="0"/>
          </a:p>
          <a:p>
            <a:r>
              <a:rPr lang="en-SG" sz="1350" dirty="0"/>
              <a:t>import </a:t>
            </a:r>
            <a:r>
              <a:rPr lang="en-SG" sz="1350" dirty="0" err="1"/>
              <a:t>numpy</a:t>
            </a:r>
            <a:r>
              <a:rPr lang="en-SG" sz="1350" dirty="0"/>
              <a:t> as np</a:t>
            </a:r>
          </a:p>
          <a:p>
            <a:r>
              <a:rPr lang="en-SG" sz="1350" dirty="0"/>
              <a:t>model=</a:t>
            </a:r>
            <a:r>
              <a:rPr lang="en-SG" sz="1350" dirty="0" err="1"/>
              <a:t>linear_model.LogisticRegression</a:t>
            </a:r>
            <a:r>
              <a:rPr lang="en-SG" sz="1350" dirty="0"/>
              <a:t>()</a:t>
            </a:r>
          </a:p>
          <a:p>
            <a:r>
              <a:rPr lang="en-SG" sz="1350" dirty="0" err="1"/>
              <a:t>model.fit</a:t>
            </a:r>
            <a:r>
              <a:rPr lang="en-SG" sz="1350" dirty="0"/>
              <a:t>(</a:t>
            </a:r>
            <a:r>
              <a:rPr lang="en-SG" sz="1350" dirty="0" err="1"/>
              <a:t>X_train</a:t>
            </a:r>
            <a:r>
              <a:rPr lang="en-SG" sz="1350" dirty="0"/>
              <a:t>, </a:t>
            </a:r>
            <a:r>
              <a:rPr lang="en-SG" sz="1350" dirty="0" err="1"/>
              <a:t>Y_train</a:t>
            </a:r>
            <a:r>
              <a:rPr lang="en-SG" sz="1350" dirty="0"/>
              <a:t>)</a:t>
            </a:r>
          </a:p>
          <a:p>
            <a:r>
              <a:rPr lang="en-SG" sz="1350" dirty="0"/>
              <a:t>THRESHOLD = 0.45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model.predict_proba</a:t>
            </a:r>
            <a:r>
              <a:rPr lang="en-SG" sz="1350" dirty="0"/>
              <a:t>(</a:t>
            </a:r>
            <a:r>
              <a:rPr lang="en-SG" sz="1350" dirty="0" err="1"/>
              <a:t>X_train</a:t>
            </a:r>
            <a:r>
              <a:rPr lang="en-SG" sz="1350" dirty="0"/>
              <a:t>)</a:t>
            </a:r>
          </a:p>
          <a:p>
            <a:r>
              <a:rPr lang="en-SG" sz="1350" dirty="0"/>
              <a:t># [:,1] taking all rows (:) but keeping the second column (1) </a:t>
            </a:r>
            <a:r>
              <a:rPr lang="en-SG" sz="1350" dirty="0" err="1"/>
              <a:t>proba</a:t>
            </a:r>
            <a:r>
              <a:rPr lang="en-SG" sz="1350" dirty="0"/>
              <a:t> return 2 columns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np.where</a:t>
            </a:r>
            <a:r>
              <a:rPr lang="en-SG" sz="1350" dirty="0"/>
              <a:t>(pred[:,1] &gt; THRESHOLD, 1, 0)</a:t>
            </a:r>
          </a:p>
          <a:p>
            <a:r>
              <a:rPr lang="en-SG" sz="1350" dirty="0"/>
              <a:t>cm = </a:t>
            </a:r>
            <a:r>
              <a:rPr lang="en-SG" sz="1350" dirty="0" err="1"/>
              <a:t>confusion_matrix</a:t>
            </a:r>
            <a:r>
              <a:rPr lang="en-SG" sz="1350" dirty="0"/>
              <a:t>(pred, </a:t>
            </a:r>
            <a:r>
              <a:rPr lang="en-SG" sz="1350" dirty="0" err="1"/>
              <a:t>Y_train</a:t>
            </a:r>
            <a:r>
              <a:rPr lang="en-SG" sz="1350" dirty="0"/>
              <a:t>)</a:t>
            </a:r>
          </a:p>
          <a:p>
            <a:r>
              <a:rPr lang="en-SG" sz="1350" dirty="0"/>
              <a:t>print(cm)</a:t>
            </a:r>
          </a:p>
          <a:p>
            <a:r>
              <a:rPr lang="en-SG" sz="1350" dirty="0"/>
              <a:t>accuracy = (cm[0,0] + cm[1,1])/sum(sum(cm))</a:t>
            </a:r>
          </a:p>
          <a:p>
            <a:r>
              <a:rPr lang="en-SG" sz="1350" dirty="0"/>
              <a:t>print(accuracy)</a:t>
            </a:r>
          </a:p>
          <a:p>
            <a:endParaRPr lang="en-SG" sz="1350" dirty="0"/>
          </a:p>
          <a:p>
            <a:r>
              <a:rPr lang="en-SG" sz="1350" dirty="0"/>
              <a:t>pred=</a:t>
            </a:r>
            <a:r>
              <a:rPr lang="en-SG" sz="1350" dirty="0" err="1"/>
              <a:t>model.predict</a:t>
            </a:r>
            <a:r>
              <a:rPr lang="en-SG" sz="1350" dirty="0"/>
              <a:t>(</a:t>
            </a:r>
            <a:r>
              <a:rPr lang="en-SG" sz="1350" dirty="0" err="1"/>
              <a:t>X_test</a:t>
            </a:r>
            <a:r>
              <a:rPr lang="en-SG" sz="1350" dirty="0"/>
              <a:t>)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model.predict_proba</a:t>
            </a:r>
            <a:r>
              <a:rPr lang="en-SG" sz="1350" dirty="0"/>
              <a:t>(</a:t>
            </a:r>
            <a:r>
              <a:rPr lang="en-SG" sz="1350" dirty="0" err="1"/>
              <a:t>X_test</a:t>
            </a:r>
            <a:r>
              <a:rPr lang="en-SG" sz="1350" dirty="0"/>
              <a:t>)</a:t>
            </a:r>
          </a:p>
          <a:p>
            <a:r>
              <a:rPr lang="en-SG" sz="1350" dirty="0"/>
              <a:t># [:,1] taking all rows (:) but keeping the second column (1) </a:t>
            </a:r>
            <a:r>
              <a:rPr lang="en-SG" sz="1350" dirty="0" err="1"/>
              <a:t>proba</a:t>
            </a:r>
            <a:r>
              <a:rPr lang="en-SG" sz="1350" dirty="0"/>
              <a:t> return 2 columns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np.where</a:t>
            </a:r>
            <a:r>
              <a:rPr lang="en-SG" sz="1350" dirty="0"/>
              <a:t>(pred[:,1] &gt; THRESHOLD, 1, 0)</a:t>
            </a:r>
          </a:p>
          <a:p>
            <a:r>
              <a:rPr lang="en-SG" sz="1350" dirty="0"/>
              <a:t>cm = </a:t>
            </a:r>
            <a:r>
              <a:rPr lang="en-SG" sz="1350" dirty="0" err="1"/>
              <a:t>confusion_matrix</a:t>
            </a:r>
            <a:r>
              <a:rPr lang="en-SG" sz="1350" dirty="0"/>
              <a:t>(pred, </a:t>
            </a:r>
            <a:r>
              <a:rPr lang="en-SG" sz="1350" dirty="0" err="1"/>
              <a:t>Y_test</a:t>
            </a:r>
            <a:r>
              <a:rPr lang="en-SG" sz="1350" dirty="0"/>
              <a:t>)</a:t>
            </a:r>
          </a:p>
          <a:p>
            <a:r>
              <a:rPr lang="en-SG" sz="1350" dirty="0"/>
              <a:t>print(cm)</a:t>
            </a:r>
          </a:p>
          <a:p>
            <a:r>
              <a:rPr lang="en-SG" sz="1350" dirty="0"/>
              <a:t>accuracy = (cm[0,0] + cm[1,1])/sum(sum(cm))</a:t>
            </a:r>
          </a:p>
          <a:p>
            <a:r>
              <a:rPr lang="en-SG" sz="1350" dirty="0"/>
              <a:t>print(accuracy)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2702-7A6B-4348-81B5-D39CA7F294AA}"/>
              </a:ext>
            </a:extLst>
          </p:cNvPr>
          <p:cNvSpPr txBox="1"/>
          <p:nvPr/>
        </p:nvSpPr>
        <p:spPr>
          <a:xfrm>
            <a:off x="4861923" y="44376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need to set threshold, use </a:t>
            </a:r>
            <a:r>
              <a:rPr lang="en-US" sz="2400" dirty="0" err="1"/>
              <a:t>predict_prob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585521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97B0E8-CB2F-4123-8161-3813111267F8}"/>
              </a:ext>
            </a:extLst>
          </p:cNvPr>
          <p:cNvSpPr txBox="1"/>
          <p:nvPr/>
        </p:nvSpPr>
        <p:spPr>
          <a:xfrm>
            <a:off x="570216" y="359863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(cm[0,0]+cm[1,1])/sum(sum(cm))</a:t>
            </a:r>
          </a:p>
          <a:p>
            <a:r>
              <a:rPr lang="en-SG" dirty="0"/>
              <a:t>print(accuracy)</a:t>
            </a:r>
          </a:p>
          <a:p>
            <a:endParaRPr lang="en-SG" dirty="0"/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 = (cm[0,0]+cm[1,1])/sum(sum(cm))</a:t>
            </a:r>
          </a:p>
          <a:p>
            <a:r>
              <a:rPr lang="en-SG" dirty="0"/>
              <a:t>print(accuracy)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69F66D-7E8C-4190-A094-29ACC6957872}"/>
              </a:ext>
            </a:extLst>
          </p:cNvPr>
          <p:cNvSpPr txBox="1">
            <a:spLocks/>
          </p:cNvSpPr>
          <p:nvPr/>
        </p:nvSpPr>
        <p:spPr>
          <a:xfrm>
            <a:off x="4762072" y="359863"/>
            <a:ext cx="3811712" cy="155113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Decision Tree for comparison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18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F6D7-8957-43C6-A080-A52D1B36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382054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Treynor Ratio Example with Data Wrangling Using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8081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0A99-F589-465E-92A9-0D3774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Treynor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0205E-9F26-4F64-9F97-3075620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1927224"/>
            <a:ext cx="3784601" cy="2645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A8262-FC51-4C99-B6F1-1FD02159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8" y="1927225"/>
            <a:ext cx="4288107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EA2B-0609-462D-BED3-95C14227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45920"/>
            <a:ext cx="8229600" cy="1143000"/>
          </a:xfrm>
        </p:spPr>
        <p:txBody>
          <a:bodyPr/>
          <a:lstStyle/>
          <a:p>
            <a:r>
              <a:rPr lang="en-US" dirty="0"/>
              <a:t>Select columns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256A6-8F99-41DE-9E17-845B55B66001}"/>
              </a:ext>
            </a:extLst>
          </p:cNvPr>
          <p:cNvSpPr txBox="1"/>
          <p:nvPr/>
        </p:nvSpPr>
        <p:spPr>
          <a:xfrm>
            <a:off x="268942" y="1171035"/>
            <a:ext cx="83185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df = </a:t>
            </a:r>
            <a:r>
              <a:rPr lang="en-SG" dirty="0" err="1"/>
              <a:t>pd.read_csv</a:t>
            </a:r>
            <a:r>
              <a:rPr lang="en-SG" dirty="0"/>
              <a:t>("Treynor.csv")</a:t>
            </a:r>
          </a:p>
          <a:p>
            <a:r>
              <a:rPr lang="en-SG" dirty="0"/>
              <a:t>print(df)</a:t>
            </a:r>
          </a:p>
          <a:p>
            <a:endParaRPr lang="en-SG" dirty="0"/>
          </a:p>
          <a:p>
            <a:r>
              <a:rPr lang="en-SG" sz="1800" dirty="0"/>
              <a:t>#pd.set_option('display.max_columns', 100)</a:t>
            </a:r>
          </a:p>
          <a:p>
            <a:r>
              <a:rPr lang="en-SG" sz="1800" dirty="0" err="1"/>
              <a:t>pd.set_option</a:t>
            </a:r>
            <a:r>
              <a:rPr lang="en-SG" sz="1800" dirty="0"/>
              <a:t>('</a:t>
            </a:r>
            <a:r>
              <a:rPr lang="en-SG" sz="1800" dirty="0" err="1"/>
              <a:t>display.max_rows</a:t>
            </a:r>
            <a:r>
              <a:rPr lang="en-SG" sz="1800" dirty="0"/>
              <a:t>', 20)</a:t>
            </a:r>
          </a:p>
          <a:p>
            <a:endParaRPr lang="en-SG" sz="1800" dirty="0"/>
          </a:p>
          <a:p>
            <a:r>
              <a:rPr lang="en-SG" sz="1800" dirty="0" err="1"/>
              <a:t>cor</a:t>
            </a:r>
            <a:r>
              <a:rPr lang="en-SG" sz="1800" dirty="0"/>
              <a:t> = </a:t>
            </a:r>
            <a:r>
              <a:rPr lang="en-SG" sz="1800" dirty="0" err="1"/>
              <a:t>df.corr</a:t>
            </a:r>
            <a:r>
              <a:rPr lang="en-SG" sz="1800" dirty="0"/>
              <a:t>()</a:t>
            </a:r>
          </a:p>
          <a:p>
            <a:r>
              <a:rPr lang="en-SG" sz="1800" dirty="0" err="1"/>
              <a:t>cor_target</a:t>
            </a:r>
            <a:r>
              <a:rPr lang="en-SG" sz="1800" dirty="0"/>
              <a:t> = abs(</a:t>
            </a:r>
            <a:r>
              <a:rPr lang="en-SG" sz="1800" dirty="0" err="1"/>
              <a:t>cor</a:t>
            </a:r>
            <a:r>
              <a:rPr lang="en-SG" sz="1800" dirty="0"/>
              <a:t>["category_treynor_ratio_10years"])</a:t>
            </a:r>
          </a:p>
          <a:p>
            <a:r>
              <a:rPr lang="en-SG" sz="1800" dirty="0"/>
              <a:t>#Selecting highly correlated features</a:t>
            </a:r>
          </a:p>
          <a:p>
            <a:r>
              <a:rPr lang="en-SG" sz="1800" dirty="0" err="1"/>
              <a:t>relevant_features</a:t>
            </a:r>
            <a:r>
              <a:rPr lang="en-SG" sz="1800" dirty="0"/>
              <a:t> = </a:t>
            </a:r>
            <a:r>
              <a:rPr lang="en-SG" sz="1800" dirty="0" err="1"/>
              <a:t>cor_target</a:t>
            </a:r>
            <a:r>
              <a:rPr lang="en-SG" sz="1800" dirty="0"/>
              <a:t>[</a:t>
            </a:r>
            <a:r>
              <a:rPr lang="en-SG" sz="1800" dirty="0" err="1"/>
              <a:t>cor_target</a:t>
            </a:r>
            <a:r>
              <a:rPr lang="en-SG" sz="1800" dirty="0"/>
              <a:t>&gt;0.1]</a:t>
            </a:r>
          </a:p>
          <a:p>
            <a:r>
              <a:rPr lang="en-SG" dirty="0"/>
              <a:t>p</a:t>
            </a:r>
            <a:r>
              <a:rPr lang="en-SG" sz="1800" dirty="0"/>
              <a:t>rint(</a:t>
            </a:r>
            <a:r>
              <a:rPr lang="en-SG" sz="1800" dirty="0" err="1"/>
              <a:t>relevant_features.sort_values</a:t>
            </a:r>
            <a:r>
              <a:rPr lang="en-SG" dirty="0"/>
              <a:t>()</a:t>
            </a:r>
            <a:r>
              <a:rPr lang="en-SG" sz="1800" dirty="0"/>
              <a:t>)</a:t>
            </a:r>
          </a:p>
          <a:p>
            <a:endParaRPr lang="en-SG" sz="1800" dirty="0"/>
          </a:p>
          <a:p>
            <a:r>
              <a:rPr lang="nb-NO" dirty="0"/>
              <a:t>p</a:t>
            </a:r>
            <a:r>
              <a:rPr lang="nb-NO" sz="1800" dirty="0"/>
              <a:t>rint(df.isnull().sum().sort_values())</a:t>
            </a:r>
            <a:endParaRPr lang="en-SG" sz="1800" dirty="0"/>
          </a:p>
          <a:p>
            <a:endParaRPr lang="en-SG" dirty="0"/>
          </a:p>
          <a:p>
            <a:r>
              <a:rPr lang="en-US" dirty="0"/>
              <a:t>df = </a:t>
            </a:r>
            <a:r>
              <a:rPr lang="en-US" dirty="0" err="1"/>
              <a:t>df.loc</a:t>
            </a:r>
            <a:r>
              <a:rPr lang="en-US" dirty="0"/>
              <a:t>[:,["</a:t>
            </a:r>
            <a:r>
              <a:rPr lang="en-US" dirty="0" err="1"/>
              <a:t>asset_others</a:t>
            </a:r>
            <a:r>
              <a:rPr lang="en-US" dirty="0"/>
              <a:t>", "</a:t>
            </a:r>
            <a:r>
              <a:rPr lang="en-US" dirty="0" err="1"/>
              <a:t>price_earnings_ratio</a:t>
            </a:r>
            <a:r>
              <a:rPr lang="en-US" dirty="0"/>
              <a:t>", '</a:t>
            </a:r>
            <a:r>
              <a:rPr lang="en-US" dirty="0" err="1"/>
              <a:t>sector_communication_services</a:t>
            </a:r>
            <a:r>
              <a:rPr lang="en-US" dirty="0"/>
              <a:t>', "</a:t>
            </a:r>
            <a:r>
              <a:rPr lang="en-US" dirty="0" err="1"/>
              <a:t>credit_b</a:t>
            </a:r>
            <a:r>
              <a:rPr lang="en-US" dirty="0"/>
              <a:t>",  "category_treynor_ratio_10years"]]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1857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66D9-74FB-4CCE-8FCE-7BA95B63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null and not a number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B3A64-7121-4076-B23E-56FB88B019A1}"/>
              </a:ext>
            </a:extLst>
          </p:cNvPr>
          <p:cNvSpPr txBox="1"/>
          <p:nvPr/>
        </p:nvSpPr>
        <p:spPr>
          <a:xfrm>
            <a:off x="457200" y="169876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#remove na</a:t>
            </a:r>
          </a:p>
          <a:p>
            <a:r>
              <a:rPr lang="pt-BR" dirty="0"/>
              <a:t>df=df.dropna()</a:t>
            </a:r>
          </a:p>
          <a:p>
            <a:r>
              <a:rPr lang="pt-BR" dirty="0"/>
              <a:t>print(df)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82876-E218-4D59-B019-270366A3798C}"/>
              </a:ext>
            </a:extLst>
          </p:cNvPr>
          <p:cNvSpPr txBox="1"/>
          <p:nvPr/>
        </p:nvSpPr>
        <p:spPr>
          <a:xfrm>
            <a:off x="511853" y="2841764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df.columns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df1 = </a:t>
            </a:r>
            <a:r>
              <a:rPr lang="en-SG" dirty="0" err="1">
                <a:solidFill>
                  <a:srgbClr val="FF0000"/>
                </a:solidFill>
              </a:rPr>
              <a:t>pd.to_numeric</a:t>
            </a:r>
            <a:r>
              <a:rPr lang="en-SG" dirty="0">
                <a:solidFill>
                  <a:srgbClr val="FF0000"/>
                </a:solidFill>
              </a:rPr>
              <a:t>(df[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], errors='coerce’)</a:t>
            </a:r>
          </a:p>
          <a:p>
            <a:r>
              <a:rPr lang="en-SG" dirty="0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 dirty="0">
                <a:solidFill>
                  <a:srgbClr val="FF0000"/>
                </a:solidFill>
              </a:rPr>
              <a:t>print(df)</a:t>
            </a:r>
          </a:p>
        </p:txBody>
      </p:sp>
    </p:spTree>
    <p:extLst>
      <p:ext uri="{BB962C8B-B14F-4D97-AF65-F5344CB8AC3E}">
        <p14:creationId xmlns:p14="http://schemas.microsoft.com/office/powerpoint/2010/main" val="33823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85C3-A9AC-4CEE-BE9C-B339DF20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5639-5F6F-4985-9542-7B4614DD973B}"/>
              </a:ext>
            </a:extLst>
          </p:cNvPr>
          <p:cNvSpPr txBox="1"/>
          <p:nvPr/>
        </p:nvSpPr>
        <p:spPr>
          <a:xfrm>
            <a:off x="559942" y="16621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df.hist</a:t>
            </a:r>
            <a:r>
              <a:rPr lang="en-SG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F191E-A57A-49C2-91A5-BEA2202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81" y="2540000"/>
            <a:ext cx="52578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FCD79-73D2-4504-B330-51649435B32D}"/>
              </a:ext>
            </a:extLst>
          </p:cNvPr>
          <p:cNvSpPr txBox="1"/>
          <p:nvPr/>
        </p:nvSpPr>
        <p:spPr>
          <a:xfrm>
            <a:off x="4114800" y="16621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55927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C7113-424D-4C79-9D73-8110AE3CDF55}"/>
              </a:ext>
            </a:extLst>
          </p:cNvPr>
          <p:cNvSpPr txBox="1"/>
          <p:nvPr/>
        </p:nvSpPr>
        <p:spPr>
          <a:xfrm>
            <a:off x="596900" y="17830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df.describe</a:t>
            </a:r>
            <a:r>
              <a:rPr lang="en-SG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87310-3CE8-4E03-95A0-B6179EC4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228850"/>
            <a:ext cx="3124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9A97-E516-4AAA-8A7C-BFA89EB1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91" y="2323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 of a model on test set: Accuracy (For Classifier), for continuous, using RMSE on slide 31</a:t>
            </a:r>
            <a:endParaRPr lang="en-SG" dirty="0"/>
          </a:p>
        </p:txBody>
      </p:sp>
      <p:pic>
        <p:nvPicPr>
          <p:cNvPr id="2050" name="Picture 2" descr="Machine Learning Classification Model Evaluation Metrics">
            <a:extLst>
              <a:ext uri="{FF2B5EF4-FFF2-40B4-BE49-F238E27FC236}">
                <a16:creationId xmlns:a16="http://schemas.microsoft.com/office/drawing/2014/main" id="{7DE8C716-2305-450D-A42F-D2A38C3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54" y="1806837"/>
            <a:ext cx="5236042" cy="308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FD96C-878B-40AA-B078-51C19048259C}"/>
              </a:ext>
            </a:extLst>
          </p:cNvPr>
          <p:cNvSpPr/>
          <p:nvPr/>
        </p:nvSpPr>
        <p:spPr>
          <a:xfrm>
            <a:off x="457200" y="5684850"/>
            <a:ext cx="812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https://images.app.goo.gl/yGHjQrE27emHFTRd7</a:t>
            </a:r>
          </a:p>
        </p:txBody>
      </p:sp>
    </p:spTree>
    <p:extLst>
      <p:ext uri="{BB962C8B-B14F-4D97-AF65-F5344CB8AC3E}">
        <p14:creationId xmlns:p14="http://schemas.microsoft.com/office/powerpoint/2010/main" val="2534906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– check co-linearity, the relationship between the independent variable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DFAEC-6A4E-47EB-ADE0-C3E5E4F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06" y="1993110"/>
            <a:ext cx="3133725" cy="107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88BFE-01AD-466E-8755-E57D1AF85D41}"/>
              </a:ext>
            </a:extLst>
          </p:cNvPr>
          <p:cNvSpPr txBox="1"/>
          <p:nvPr/>
        </p:nvSpPr>
        <p:spPr>
          <a:xfrm>
            <a:off x="711200" y="20441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df.corr</a:t>
            </a:r>
            <a:r>
              <a:rPr lang="en-SG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377EE-8890-4057-A3A5-478C7C8C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3624057"/>
            <a:ext cx="3370263" cy="2404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C5CD70-5404-4750-95E1-6D2AE3E388DA}"/>
              </a:ext>
            </a:extLst>
          </p:cNvPr>
          <p:cNvSpPr txBox="1"/>
          <p:nvPr/>
        </p:nvSpPr>
        <p:spPr>
          <a:xfrm>
            <a:off x="711200" y="36039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df.corr</a:t>
            </a:r>
            <a:r>
              <a:rPr lang="en-US" dirty="0"/>
              <a:t>())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34511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155-C9E3-45C2-8F74-7C39BF39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X and Y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76A40-8863-477F-9DB4-3E0CD52B2C7E}"/>
              </a:ext>
            </a:extLst>
          </p:cNvPr>
          <p:cNvSpPr txBox="1"/>
          <p:nvPr/>
        </p:nvSpPr>
        <p:spPr>
          <a:xfrm>
            <a:off x="584200" y="1917682"/>
            <a:ext cx="7099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= </a:t>
            </a:r>
            <a:r>
              <a:rPr lang="en-US" dirty="0" err="1"/>
              <a:t>df.iloc</a:t>
            </a:r>
            <a:r>
              <a:rPr lang="en-US" dirty="0"/>
              <a:t>[:, 0:4]</a:t>
            </a:r>
          </a:p>
          <a:p>
            <a:r>
              <a:rPr lang="en-SG" dirty="0"/>
              <a:t>Y = </a:t>
            </a:r>
            <a:r>
              <a:rPr lang="en-SG" dirty="0" err="1"/>
              <a:t>df.iloc</a:t>
            </a:r>
            <a:r>
              <a:rPr lang="en-SG" dirty="0"/>
              <a:t>[:, 4]</a:t>
            </a:r>
          </a:p>
        </p:txBody>
      </p:sp>
    </p:spTree>
    <p:extLst>
      <p:ext uri="{BB962C8B-B14F-4D97-AF65-F5344CB8AC3E}">
        <p14:creationId xmlns:p14="http://schemas.microsoft.com/office/powerpoint/2010/main" val="1767448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7793-75DD-42D6-8DF2-3B92078D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58" y="0"/>
            <a:ext cx="8229600" cy="1143000"/>
          </a:xfrm>
        </p:spPr>
        <p:txBody>
          <a:bodyPr/>
          <a:lstStyle/>
          <a:p>
            <a:r>
              <a:rPr lang="en-US" dirty="0"/>
              <a:t>Normalization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61C05-BB69-4726-B3CE-F4AF109889F8}"/>
              </a:ext>
            </a:extLst>
          </p:cNvPr>
          <p:cNvSpPr txBox="1"/>
          <p:nvPr/>
        </p:nvSpPr>
        <p:spPr>
          <a:xfrm>
            <a:off x="1515438" y="1124198"/>
            <a:ext cx="73614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#normalization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scipy</a:t>
            </a:r>
            <a:r>
              <a:rPr lang="en-SG" dirty="0">
                <a:solidFill>
                  <a:srgbClr val="FF0000"/>
                </a:solidFill>
              </a:rPr>
              <a:t> import stats</a:t>
            </a: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numpy</a:t>
            </a:r>
            <a:r>
              <a:rPr lang="en-SG" dirty="0">
                <a:solidFill>
                  <a:srgbClr val="FF0000"/>
                </a:solidFill>
              </a:rPr>
              <a:t> as np </a:t>
            </a:r>
          </a:p>
          <a:p>
            <a:r>
              <a:rPr lang="en-SG" dirty="0" err="1">
                <a:solidFill>
                  <a:srgbClr val="FF0000"/>
                </a:solidFill>
              </a:rPr>
              <a:t>pd.set_option</a:t>
            </a:r>
            <a:r>
              <a:rPr lang="en-SG" dirty="0">
                <a:solidFill>
                  <a:srgbClr val="FF0000"/>
                </a:solidFill>
              </a:rPr>
              <a:t>('</a:t>
            </a:r>
            <a:r>
              <a:rPr lang="en-SG" dirty="0" err="1">
                <a:solidFill>
                  <a:srgbClr val="FF0000"/>
                </a:solidFill>
              </a:rPr>
              <a:t>display.max_rows</a:t>
            </a:r>
            <a:r>
              <a:rPr lang="en-SG" dirty="0">
                <a:solidFill>
                  <a:srgbClr val="FF0000"/>
                </a:solidFill>
              </a:rPr>
              <a:t>', 10)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]=</a:t>
            </a:r>
            <a:r>
              <a:rPr lang="en-SG" dirty="0" err="1">
                <a:solidFill>
                  <a:srgbClr val="FF0000"/>
                </a:solidFill>
              </a:rPr>
              <a:t>stats.zscore</a:t>
            </a:r>
            <a:r>
              <a:rPr lang="en-SG" dirty="0">
                <a:solidFill>
                  <a:srgbClr val="FF0000"/>
                </a:solidFill>
              </a:rPr>
              <a:t>(X[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].</a:t>
            </a:r>
            <a:r>
              <a:rPr lang="en-SG" dirty="0" err="1">
                <a:solidFill>
                  <a:srgbClr val="FF0000"/>
                </a:solidFill>
              </a:rPr>
              <a:t>astype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np.float</a:t>
            </a:r>
            <a:r>
              <a:rPr lang="en-SG" dirty="0">
                <a:solidFill>
                  <a:srgbClr val="FF0000"/>
                </a:solidFill>
              </a:rPr>
              <a:t>))</a:t>
            </a:r>
          </a:p>
          <a:p>
            <a:r>
              <a:rPr lang="en-SG" dirty="0">
                <a:solidFill>
                  <a:srgbClr val="FF0000"/>
                </a:solidFill>
              </a:rPr>
              <a:t>print(X)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A0E3-7328-40F9-9CE8-BE41E751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06" y="3211232"/>
            <a:ext cx="48482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6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959E-D187-43FF-9FD5-24AA15BC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Input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0831E-AC1E-442C-A5CC-088EE9B9B4FB}"/>
              </a:ext>
            </a:extLst>
          </p:cNvPr>
          <p:cNvSpPr txBox="1"/>
          <p:nvPr/>
        </p:nvSpPr>
        <p:spPr>
          <a:xfrm>
            <a:off x="1453792" y="1693184"/>
            <a:ext cx="6560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dummy=</a:t>
            </a:r>
            <a:r>
              <a:rPr lang="en-SG" dirty="0" err="1">
                <a:solidFill>
                  <a:srgbClr val="FF0000"/>
                </a:solidFill>
              </a:rPr>
              <a:t>pd.get_dummies</a:t>
            </a:r>
            <a:r>
              <a:rPr lang="en-SG" dirty="0">
                <a:solidFill>
                  <a:srgbClr val="FF0000"/>
                </a:solidFill>
              </a:rPr>
              <a:t>(X["rating"])</a:t>
            </a:r>
          </a:p>
          <a:p>
            <a:r>
              <a:rPr lang="en-US" dirty="0">
                <a:solidFill>
                  <a:srgbClr val="FF0000"/>
                </a:solidFill>
              </a:rPr>
              <a:t>X=</a:t>
            </a:r>
            <a:r>
              <a:rPr lang="en-US" dirty="0" err="1">
                <a:solidFill>
                  <a:srgbClr val="FF0000"/>
                </a:solidFill>
              </a:rPr>
              <a:t>X.merge</a:t>
            </a:r>
            <a:r>
              <a:rPr lang="en-US" dirty="0">
                <a:solidFill>
                  <a:srgbClr val="FF0000"/>
                </a:solidFill>
              </a:rPr>
              <a:t>(dummy, </a:t>
            </a:r>
            <a:r>
              <a:rPr lang="en-US" dirty="0" err="1">
                <a:solidFill>
                  <a:srgbClr val="FF0000"/>
                </a:solidFill>
              </a:rPr>
              <a:t>left_index</a:t>
            </a:r>
            <a:r>
              <a:rPr lang="en-US" dirty="0">
                <a:solidFill>
                  <a:srgbClr val="FF0000"/>
                </a:solidFill>
              </a:rPr>
              <a:t>=True, </a:t>
            </a:r>
            <a:r>
              <a:rPr lang="en-US" dirty="0" err="1">
                <a:solidFill>
                  <a:srgbClr val="FF0000"/>
                </a:solidFill>
              </a:rPr>
              <a:t>right_index</a:t>
            </a:r>
            <a:r>
              <a:rPr lang="en-US" dirty="0">
                <a:solidFill>
                  <a:srgbClr val="FF0000"/>
                </a:solidFill>
              </a:rPr>
              <a:t>=True)</a:t>
            </a:r>
          </a:p>
          <a:p>
            <a:r>
              <a:rPr lang="en-US" dirty="0">
                <a:solidFill>
                  <a:srgbClr val="FF0000"/>
                </a:solidFill>
              </a:rPr>
              <a:t>X=</a:t>
            </a:r>
            <a:r>
              <a:rPr lang="en-US" dirty="0" err="1">
                <a:solidFill>
                  <a:srgbClr val="FF0000"/>
                </a:solidFill>
              </a:rPr>
              <a:t>X.drop</a:t>
            </a:r>
            <a:r>
              <a:rPr lang="en-US" dirty="0">
                <a:solidFill>
                  <a:srgbClr val="FF0000"/>
                </a:solidFill>
              </a:rPr>
              <a:t>("rating", axis="columns")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4657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4AFC-8E3E-4931-8FD6-FB1B1478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Test Split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2063E-441E-4116-B2B5-91DD3FA4F8A2}"/>
              </a:ext>
            </a:extLst>
          </p:cNvPr>
          <p:cNvSpPr txBox="1"/>
          <p:nvPr/>
        </p:nvSpPr>
        <p:spPr>
          <a:xfrm>
            <a:off x="457200" y="2014488"/>
            <a:ext cx="8445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#split train test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sklearn.model_selection</a:t>
            </a:r>
            <a:r>
              <a:rPr lang="en-SG" dirty="0"/>
              <a:t> import </a:t>
            </a:r>
            <a:r>
              <a:rPr lang="en-SG" dirty="0" err="1"/>
              <a:t>train_test_split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(X, Y, </a:t>
            </a:r>
            <a:r>
              <a:rPr lang="en-SG" dirty="0" err="1"/>
              <a:t>test_size</a:t>
            </a:r>
            <a:r>
              <a:rPr lang="en-SG" dirty="0"/>
              <a:t>=0.3)</a:t>
            </a:r>
          </a:p>
          <a:p>
            <a:r>
              <a:rPr lang="en-SG" dirty="0"/>
              <a:t>print(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030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3811E-9FEA-4954-9EBE-BC22FE76C61F}"/>
              </a:ext>
            </a:extLst>
          </p:cNvPr>
          <p:cNvSpPr txBox="1"/>
          <p:nvPr/>
        </p:nvSpPr>
        <p:spPr>
          <a:xfrm>
            <a:off x="457200" y="1889196"/>
            <a:ext cx="7848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endParaRPr lang="en-SG" dirty="0"/>
          </a:p>
          <a:p>
            <a:r>
              <a:rPr lang="en-SG" dirty="0"/>
              <a:t>model=</a:t>
            </a:r>
            <a:r>
              <a:rPr lang="en-SG" dirty="0" err="1"/>
              <a:t>linear_model.LinearRegression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#median = df["fund_treynor_ratio_10years"].median()</a:t>
            </a:r>
          </a:p>
          <a:p>
            <a:endParaRPr lang="en-SG" dirty="0"/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8664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E505-894A-4749-AF82-963B884A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789D5-442A-4656-ACE1-892A03A12CD0}"/>
              </a:ext>
            </a:extLst>
          </p:cNvPr>
          <p:cNvSpPr txBox="1"/>
          <p:nvPr/>
        </p:nvSpPr>
        <p:spPr>
          <a:xfrm>
            <a:off x="621587" y="201758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SG" dirty="0"/>
              <a:t>model= </a:t>
            </a:r>
            <a:r>
              <a:rPr lang="en-SG" dirty="0" err="1"/>
              <a:t>linear_model.Ridge</a:t>
            </a:r>
            <a:r>
              <a:rPr lang="en-SG" dirty="0"/>
              <a:t>()</a:t>
            </a:r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pred=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Y_test</a:t>
            </a:r>
            <a:r>
              <a:rPr lang="en-US" dirty="0"/>
              <a:t>)**0.5)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C7C94-A74C-4891-AC6F-9D546CA0EBFA}"/>
              </a:ext>
            </a:extLst>
          </p:cNvPr>
          <p:cNvSpPr txBox="1"/>
          <p:nvPr/>
        </p:nvSpPr>
        <p:spPr>
          <a:xfrm>
            <a:off x="621587" y="393262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model= </a:t>
            </a:r>
            <a:r>
              <a:rPr lang="en-US" dirty="0" err="1"/>
              <a:t>linear_model.Lasso</a:t>
            </a:r>
            <a:r>
              <a:rPr lang="en-US" dirty="0"/>
              <a:t>()</a:t>
            </a:r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pred=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mean_squared_error</a:t>
            </a:r>
            <a:r>
              <a:rPr lang="en-US" dirty="0"/>
              <a:t>(pred, </a:t>
            </a:r>
            <a:r>
              <a:rPr lang="en-US" dirty="0" err="1"/>
              <a:t>Y_test</a:t>
            </a:r>
            <a:r>
              <a:rPr lang="en-US" dirty="0"/>
              <a:t>)**0.5)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92880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AFDA-B7F7-4700-87F0-1E055525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against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296C1-73CD-4984-ACC7-81949361ECFE}"/>
              </a:ext>
            </a:extLst>
          </p:cNvPr>
          <p:cNvSpPr txBox="1"/>
          <p:nvPr/>
        </p:nvSpPr>
        <p:spPr>
          <a:xfrm>
            <a:off x="457199" y="1836424"/>
            <a:ext cx="74641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tree.DecisionTreeRegressor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 err="1"/>
              <a:t>rmse</a:t>
            </a:r>
            <a:r>
              <a:rPr lang="en-SG" dirty="0"/>
              <a:t>=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)**0.5</a:t>
            </a:r>
          </a:p>
          <a:p>
            <a:r>
              <a:rPr lang="en-SG" dirty="0"/>
              <a:t>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7100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77E9-DAEA-40CB-A22C-E65BDD14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928" y="183976"/>
            <a:ext cx="4618233" cy="1143000"/>
          </a:xfrm>
        </p:spPr>
        <p:txBody>
          <a:bodyPr/>
          <a:lstStyle/>
          <a:p>
            <a:r>
              <a:rPr lang="en-SG" dirty="0"/>
              <a:t>Optional: Select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DEE11-4C8F-4EB5-B657-DCC8F126F8CC}"/>
              </a:ext>
            </a:extLst>
          </p:cNvPr>
          <p:cNvSpPr txBox="1"/>
          <p:nvPr/>
        </p:nvSpPr>
        <p:spPr>
          <a:xfrm>
            <a:off x="354458" y="777436"/>
            <a:ext cx="878954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data = </a:t>
            </a:r>
            <a:r>
              <a:rPr lang="en-SG" dirty="0" err="1"/>
              <a:t>pd.read_csv</a:t>
            </a:r>
            <a:r>
              <a:rPr lang="en-SG" dirty="0"/>
              <a:t>("Treynor.csv")</a:t>
            </a:r>
          </a:p>
          <a:p>
            <a:r>
              <a:rPr lang="en-SG" dirty="0" err="1"/>
              <a:t>data.columns</a:t>
            </a:r>
            <a:endParaRPr lang="en-SG" dirty="0"/>
          </a:p>
          <a:p>
            <a:endParaRPr lang="en-SG" dirty="0"/>
          </a:p>
          <a:p>
            <a:r>
              <a:rPr lang="en-SG" dirty="0"/>
              <a:t>data = </a:t>
            </a:r>
            <a:r>
              <a:rPr lang="en-SG" dirty="0" err="1"/>
              <a:t>data.dropna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X = </a:t>
            </a:r>
            <a:r>
              <a:rPr lang="en-SG" dirty="0" err="1"/>
              <a:t>data.iloc</a:t>
            </a:r>
            <a:r>
              <a:rPr lang="en-SG" dirty="0"/>
              <a:t>[:,16:30]</a:t>
            </a:r>
          </a:p>
          <a:p>
            <a:r>
              <a:rPr lang="en-SG" dirty="0"/>
              <a:t>Y = </a:t>
            </a:r>
            <a:r>
              <a:rPr lang="en-SG" dirty="0" err="1"/>
              <a:t>data.iloc</a:t>
            </a:r>
            <a:r>
              <a:rPr lang="en-SG" dirty="0"/>
              <a:t>[:,-1]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r>
              <a:rPr lang="en-SG" dirty="0"/>
              <a:t>features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k=5)</a:t>
            </a:r>
          </a:p>
          <a:p>
            <a:r>
              <a:rPr lang="en-SG" dirty="0"/>
              <a:t>fit = </a:t>
            </a:r>
            <a:r>
              <a:rPr lang="en-SG" dirty="0" err="1"/>
              <a:t>features.fit</a:t>
            </a:r>
            <a:r>
              <a:rPr lang="en-SG" dirty="0"/>
              <a:t>(X, Y)</a:t>
            </a:r>
          </a:p>
          <a:p>
            <a:r>
              <a:rPr lang="en-SG" dirty="0"/>
              <a:t>print(</a:t>
            </a:r>
            <a:r>
              <a:rPr lang="en-SG" dirty="0" err="1"/>
              <a:t>data.columns</a:t>
            </a:r>
            <a:r>
              <a:rPr lang="en-SG" dirty="0"/>
              <a:t>, </a:t>
            </a:r>
            <a:r>
              <a:rPr lang="en-SG" dirty="0" err="1"/>
              <a:t>fit.scores</a:t>
            </a:r>
            <a:r>
              <a:rPr lang="en-SG" dirty="0"/>
              <a:t>_)</a:t>
            </a:r>
          </a:p>
          <a:p>
            <a:r>
              <a:rPr lang="en-SG" dirty="0"/>
              <a:t>mask = </a:t>
            </a:r>
            <a:r>
              <a:rPr lang="en-SG" dirty="0" err="1"/>
              <a:t>fit.get_support</a:t>
            </a:r>
            <a:r>
              <a:rPr lang="en-SG" dirty="0"/>
              <a:t>()</a:t>
            </a:r>
          </a:p>
          <a:p>
            <a:r>
              <a:rPr lang="en-SG" dirty="0"/>
              <a:t>print(mask)</a:t>
            </a:r>
          </a:p>
          <a:p>
            <a:r>
              <a:rPr lang="en-SG" dirty="0" err="1"/>
              <a:t>new_features</a:t>
            </a:r>
            <a:r>
              <a:rPr lang="en-SG" dirty="0"/>
              <a:t> = </a:t>
            </a:r>
            <a:r>
              <a:rPr lang="en-SG" dirty="0" err="1"/>
              <a:t>X.columns</a:t>
            </a:r>
            <a:r>
              <a:rPr lang="en-SG" dirty="0"/>
              <a:t>[mask]</a:t>
            </a:r>
          </a:p>
          <a:p>
            <a:r>
              <a:rPr lang="en-SG" dirty="0"/>
              <a:t>print(</a:t>
            </a:r>
            <a:r>
              <a:rPr lang="en-SG" dirty="0" err="1"/>
              <a:t>new_features</a:t>
            </a:r>
            <a:r>
              <a:rPr lang="en-SG" dirty="0"/>
              <a:t>[:])</a:t>
            </a:r>
          </a:p>
        </p:txBody>
      </p:sp>
    </p:spTree>
    <p:extLst>
      <p:ext uri="{BB962C8B-B14F-4D97-AF65-F5344CB8AC3E}">
        <p14:creationId xmlns:p14="http://schemas.microsoft.com/office/powerpoint/2010/main" val="1728347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42C9-8DFC-4A55-B0CF-83EDB83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02B6-1531-4EB3-9C1C-E573B3033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 – Relationship Between Variable</a:t>
            </a:r>
          </a:p>
          <a:p>
            <a:r>
              <a:rPr lang="en-SG" dirty="0"/>
              <a:t>Time Series – Correlation between the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F8FB-0DC3-40AB-870E-95FB69F9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1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4D70-70F0-47A9-8206-5D57ADB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aka Regression 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AA7-BC76-49D1-BC92-7ECE6244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</a:t>
            </a:r>
          </a:p>
          <a:p>
            <a:r>
              <a:rPr lang="en-US" dirty="0"/>
              <a:t>RMSE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6E7F-2934-42E0-BC6C-CD68BDFD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6" y="1706632"/>
            <a:ext cx="4335785" cy="14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102B-827C-4049-AB5E-925C6599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93" y="3960743"/>
            <a:ext cx="3829050" cy="11906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A101E-6189-4FEC-A16A-E3273344BE09}"/>
              </a:ext>
            </a:extLst>
          </p:cNvPr>
          <p:cNvCxnSpPr/>
          <p:nvPr/>
        </p:nvCxnSpPr>
        <p:spPr>
          <a:xfrm>
            <a:off x="5945518" y="2599362"/>
            <a:ext cx="681313" cy="145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5CF9CA-7C7B-4423-8F91-7DCC3F117900}"/>
              </a:ext>
            </a:extLst>
          </p:cNvPr>
          <p:cNvSpPr/>
          <p:nvPr/>
        </p:nvSpPr>
        <p:spPr>
          <a:xfrm>
            <a:off x="5065160" y="1930651"/>
            <a:ext cx="2794883" cy="116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9A34D-F96A-4AF2-8952-C7A4D7A858AF}"/>
              </a:ext>
            </a:extLst>
          </p:cNvPr>
          <p:cNvCxnSpPr/>
          <p:nvPr/>
        </p:nvCxnSpPr>
        <p:spPr>
          <a:xfrm flipH="1" flipV="1">
            <a:off x="1633591" y="2147299"/>
            <a:ext cx="3431569" cy="97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993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3721-D43E-42FB-9CB8-0BD04E71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Input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BC07-F6B0-4995-B1ED-B93AFFE6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3149029" cy="3967074"/>
          </a:xfrm>
        </p:spPr>
        <p:txBody>
          <a:bodyPr/>
          <a:lstStyle/>
          <a:p>
            <a:r>
              <a:rPr lang="en-US" dirty="0" err="1"/>
              <a:t>Get_dummy</a:t>
            </a:r>
            <a:r>
              <a:rPr lang="en-US" dirty="0"/>
              <a:t> (McKinney </a:t>
            </a:r>
            <a:r>
              <a:rPr lang="en-US" dirty="0" err="1"/>
              <a:t>pg</a:t>
            </a:r>
            <a:r>
              <a:rPr lang="en-US" dirty="0"/>
              <a:t> 203)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47C8C-3368-44F8-B17A-21B410C5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58" y="563632"/>
            <a:ext cx="4223742" cy="62004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BA1A4-7895-4BEE-8697-6551A569D063}"/>
              </a:ext>
            </a:extLst>
          </p:cNvPr>
          <p:cNvCxnSpPr/>
          <p:nvPr/>
        </p:nvCxnSpPr>
        <p:spPr>
          <a:xfrm>
            <a:off x="2763748" y="2106202"/>
            <a:ext cx="2671281" cy="1150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646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F1B-E901-4B75-86CF-84BF5035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you learnt?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059A-2DF8-41A4-A202-6EC53B27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as Prediction</a:t>
            </a:r>
          </a:p>
          <a:p>
            <a:r>
              <a:rPr lang="en-US" dirty="0"/>
              <a:t>Types of Regression</a:t>
            </a:r>
          </a:p>
          <a:p>
            <a:r>
              <a:rPr lang="en-US" dirty="0"/>
              <a:t>Other consideration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63227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(Optional)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Shwartz</a:t>
            </a:r>
            <a:r>
              <a:rPr lang="en-US" dirty="0"/>
              <a:t> </a:t>
            </a:r>
            <a:r>
              <a:rPr lang="en-US" dirty="0" err="1"/>
              <a:t>Pg</a:t>
            </a:r>
            <a:r>
              <a:rPr lang="en-US" dirty="0"/>
              <a:t> 124 to 130 </a:t>
            </a:r>
            <a:r>
              <a:rPr lang="en-US" dirty="0">
                <a:hlinkClick r:id="rId2"/>
              </a:rPr>
              <a:t>https://www.dropbox.com/s/ed9s6zyrtjgc7dk/Shwartz.pdf?dl=0</a:t>
            </a:r>
            <a:endParaRPr lang="en-US" dirty="0"/>
          </a:p>
          <a:p>
            <a:r>
              <a:rPr lang="en-US" dirty="0"/>
              <a:t>Video</a:t>
            </a:r>
          </a:p>
          <a:p>
            <a:pPr lvl="1"/>
            <a:r>
              <a:rPr lang="en-SG" dirty="0">
                <a:hlinkClick r:id="rId3"/>
              </a:rPr>
              <a:t>https://www.youtube.com/watch?v=WWqE7YHR4Jc&amp;t=440s</a:t>
            </a:r>
            <a:endParaRPr lang="en-SG" dirty="0"/>
          </a:p>
          <a:p>
            <a:pPr lvl="1"/>
            <a:r>
              <a:rPr lang="en-SG" dirty="0">
                <a:hlinkClick r:id="rId4"/>
              </a:rPr>
              <a:t>https://www.youtube.com/watch?v=aq8VU5KLmkY</a:t>
            </a:r>
            <a:endParaRPr lang="en-SG" dirty="0"/>
          </a:p>
          <a:p>
            <a:r>
              <a:rPr lang="en-SG" dirty="0"/>
              <a:t>Homework (</a:t>
            </a:r>
            <a:r>
              <a:rPr lang="en-SG"/>
              <a:t>optional) 25 Questions</a:t>
            </a:r>
            <a:endParaRPr lang="en-SG" dirty="0"/>
          </a:p>
          <a:p>
            <a:pPr lvl="1"/>
            <a:r>
              <a:rPr lang="en-SG" dirty="0">
                <a:hlinkClick r:id="rId5"/>
              </a:rPr>
              <a:t>https://blog.uwgb.edu/bansalg/statistics-data-analytics/linear-regression/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0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0D94-A019-4628-A5C4-69B21E5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86" y="4231506"/>
            <a:ext cx="8229600" cy="1143000"/>
          </a:xfrm>
        </p:spPr>
        <p:txBody>
          <a:bodyPr/>
          <a:lstStyle/>
          <a:p>
            <a:r>
              <a:rPr lang="en-US" dirty="0"/>
              <a:t>Thank you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601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4216-8FD7-47D3-8935-A2450174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Correlation and Dependence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F0882-255B-4A41-BB70-41B433BB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03" y="1864636"/>
            <a:ext cx="4956856" cy="3345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4D6FFF-57C5-42A8-8C74-E393665BA4B2}"/>
              </a:ext>
            </a:extLst>
          </p:cNvPr>
          <p:cNvSpPr txBox="1"/>
          <p:nvPr/>
        </p:nvSpPr>
        <p:spPr>
          <a:xfrm>
            <a:off x="1577082" y="5563927"/>
            <a:ext cx="6364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https://www.wikiwand.com/en/Correlation_and_dependence</a:t>
            </a:r>
          </a:p>
        </p:txBody>
      </p:sp>
    </p:spTree>
    <p:extLst>
      <p:ext uri="{BB962C8B-B14F-4D97-AF65-F5344CB8AC3E}">
        <p14:creationId xmlns:p14="http://schemas.microsoft.com/office/powerpoint/2010/main" val="80858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F680-470F-458D-AF70-961B4B37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Regression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D1D9-DA85-4F45-86EA-444BAD2A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Supervised Learning (historical labeled data available)</a:t>
            </a:r>
          </a:p>
          <a:p>
            <a:r>
              <a:rPr lang="en-US" sz="2400" dirty="0"/>
              <a:t>Trend Prediction like</a:t>
            </a:r>
          </a:p>
          <a:p>
            <a:pPr lvl="1"/>
            <a:r>
              <a:rPr lang="en-US" sz="2400" dirty="0"/>
              <a:t>Financial Prediction</a:t>
            </a:r>
          </a:p>
          <a:p>
            <a:pPr lvl="1"/>
            <a:r>
              <a:rPr lang="en-US" sz="2400" dirty="0"/>
              <a:t>Economic Prediction</a:t>
            </a:r>
          </a:p>
          <a:p>
            <a:r>
              <a:rPr lang="en-US" sz="2400" dirty="0"/>
              <a:t>Pattern Recognition (Business Insights)</a:t>
            </a:r>
          </a:p>
          <a:p>
            <a:pPr lvl="1"/>
            <a:r>
              <a:rPr lang="en-US" sz="2400" dirty="0"/>
              <a:t>Sales</a:t>
            </a:r>
          </a:p>
          <a:p>
            <a:pPr lvl="1"/>
            <a:r>
              <a:rPr lang="en-US" sz="2400" dirty="0"/>
              <a:t>Purchase</a:t>
            </a:r>
          </a:p>
          <a:p>
            <a:pPr lvl="1"/>
            <a:r>
              <a:rPr lang="en-US" sz="2400" dirty="0"/>
              <a:t>Voting Pattern</a:t>
            </a:r>
            <a:endParaRPr lang="en-SG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3B976-FF6F-47D3-A204-E144B97B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81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F7347F08B3B4A96C14A574E7D6F6C" ma:contentTypeVersion="14" ma:contentTypeDescription="Create a new document." ma:contentTypeScope="" ma:versionID="c6765643fe111fcec81f83a5c4177b75">
  <xsd:schema xmlns:xsd="http://www.w3.org/2001/XMLSchema" xmlns:xs="http://www.w3.org/2001/XMLSchema" xmlns:p="http://schemas.microsoft.com/office/2006/metadata/properties" xmlns:ns3="375f7e3a-ad13-4f08-87d6-220e8dc7d5fe" xmlns:ns4="da78e243-11cc-4a33-8087-34002b870865" targetNamespace="http://schemas.microsoft.com/office/2006/metadata/properties" ma:root="true" ma:fieldsID="df04ff0bb76a0c6754e57f48703a1747" ns3:_="" ns4:_="">
    <xsd:import namespace="375f7e3a-ad13-4f08-87d6-220e8dc7d5fe"/>
    <xsd:import namespace="da78e243-11cc-4a33-8087-34002b8708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f7e3a-ad13-4f08-87d6-220e8dc7d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8e243-11cc-4a33-8087-34002b8708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D82BED-8FA3-4463-A2FD-1AE31367F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f7e3a-ad13-4f08-87d6-220e8dc7d5fe"/>
    <ds:schemaRef ds:uri="da78e243-11cc-4a33-8087-34002b870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C2C9DE-C811-4406-9A96-B5F84A419B8F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da78e243-11cc-4a33-8087-34002b870865"/>
    <ds:schemaRef ds:uri="http://purl.org/dc/terms/"/>
    <ds:schemaRef ds:uri="http://schemas.microsoft.com/office/2006/metadata/properties"/>
    <ds:schemaRef ds:uri="375f7e3a-ad13-4f08-87d6-220e8dc7d5fe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19775</TotalTime>
  <Words>4581</Words>
  <Application>Microsoft Office PowerPoint</Application>
  <PresentationFormat>On-screen Show (4:3)</PresentationFormat>
  <Paragraphs>597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Cambria Math</vt:lpstr>
      <vt:lpstr>Office Theme</vt:lpstr>
      <vt:lpstr>Linear Regression</vt:lpstr>
      <vt:lpstr>Reading before class</vt:lpstr>
      <vt:lpstr>Agenda</vt:lpstr>
      <vt:lpstr>PowerPoint Presentation</vt:lpstr>
      <vt:lpstr>Linear Regression Model Line</vt:lpstr>
      <vt:lpstr>Measurement of a model on test set: Accuracy (For Classifier), for continuous, using RMSE on slide 31</vt:lpstr>
      <vt:lpstr>Continuous aka Regression Y</vt:lpstr>
      <vt:lpstr>Correlation and Dependence </vt:lpstr>
      <vt:lpstr>When to Use Regression</vt:lpstr>
      <vt:lpstr>Assumption: Hilpisch Page 34</vt:lpstr>
      <vt:lpstr>Regression Interview Questions (Can we answer all after this class)</vt:lpstr>
      <vt:lpstr>What is heteroscedasticity?</vt:lpstr>
      <vt:lpstr>How to interpret a Q-Q plot in a Linear regression model? </vt:lpstr>
      <vt:lpstr>What are the disadvantages of the linear model?</vt:lpstr>
      <vt:lpstr>Types of Regression</vt:lpstr>
      <vt:lpstr>Shape of regression</vt:lpstr>
      <vt:lpstr>Shape of regression</vt:lpstr>
      <vt:lpstr>ANOVA Table</vt:lpstr>
      <vt:lpstr>Others</vt:lpstr>
      <vt:lpstr>DBS Share Price Example 1. Linear 2. Non-Linear - Polynomial</vt:lpstr>
      <vt:lpstr>Linear Regression</vt:lpstr>
      <vt:lpstr>Data Analysis: When $S Strengthen, will DBS share price up or down?</vt:lpstr>
      <vt:lpstr>Regression in R</vt:lpstr>
      <vt:lpstr>Data : Total 122 rows</vt:lpstr>
      <vt:lpstr>Regression: model=lm(dt$DBS ~ dt$SGD) summary(model)</vt:lpstr>
      <vt:lpstr>Activity : What to Predict DBS Share Price base on the formula generated?</vt:lpstr>
      <vt:lpstr>What does the formula means?</vt:lpstr>
      <vt:lpstr>Error</vt:lpstr>
      <vt:lpstr>Plot Graph</vt:lpstr>
      <vt:lpstr>Non-Linear Model</vt:lpstr>
      <vt:lpstr>PowerPoint Presentation</vt:lpstr>
      <vt:lpstr>Use Python</vt:lpstr>
      <vt:lpstr>Dump parameter to external file and load</vt:lpstr>
      <vt:lpstr>Ridge and Lasso</vt:lpstr>
      <vt:lpstr>Predict Tesla Beta</vt:lpstr>
      <vt:lpstr>Predict Tesla Beta</vt:lpstr>
      <vt:lpstr>Activity</vt:lpstr>
      <vt:lpstr>Financial Data for Equity</vt:lpstr>
      <vt:lpstr>Process</vt:lpstr>
      <vt:lpstr>Check Imbalance</vt:lpstr>
      <vt:lpstr>Import data &amp; Feature Selection</vt:lpstr>
      <vt:lpstr>Data Cleaning and Split X,Y</vt:lpstr>
      <vt:lpstr>Check Collinearity </vt:lpstr>
      <vt:lpstr>Data Visualization</vt:lpstr>
      <vt:lpstr>Normalization &amp; Create Dummy for Categorical X</vt:lpstr>
      <vt:lpstr>Split train test, train, predict</vt:lpstr>
      <vt:lpstr>Export the coefficient for testing/prediction Save and Load</vt:lpstr>
      <vt:lpstr>Predict Only (totally new data)</vt:lpstr>
      <vt:lpstr>QQ plot - check heteroskedasticity – residual must be normally distributed</vt:lpstr>
      <vt:lpstr>Anova</vt:lpstr>
      <vt:lpstr>AIC Rsq RMSE</vt:lpstr>
      <vt:lpstr>PowerPoint Presentation</vt:lpstr>
      <vt:lpstr>PowerPoint Presentation</vt:lpstr>
      <vt:lpstr>Treynor Ratio Example with Data Wrangling Using Python</vt:lpstr>
      <vt:lpstr>Treynor</vt:lpstr>
      <vt:lpstr>Select columns</vt:lpstr>
      <vt:lpstr>Remove null and not a number</vt:lpstr>
      <vt:lpstr>Histogram</vt:lpstr>
      <vt:lpstr>describe</vt:lpstr>
      <vt:lpstr>Correlation – check co-linearity, the relationship between the independent variable</vt:lpstr>
      <vt:lpstr>Split X and Y</vt:lpstr>
      <vt:lpstr>Normalization</vt:lpstr>
      <vt:lpstr>Categorical Input</vt:lpstr>
      <vt:lpstr>Train Test Split</vt:lpstr>
      <vt:lpstr>Linear Regression</vt:lpstr>
      <vt:lpstr>Lasso and Ridge</vt:lpstr>
      <vt:lpstr>Test against Decision Tree</vt:lpstr>
      <vt:lpstr>Optional: Select Features</vt:lpstr>
      <vt:lpstr>Other Considerations</vt:lpstr>
      <vt:lpstr>Categorical Input</vt:lpstr>
      <vt:lpstr>What have you learnt?</vt:lpstr>
      <vt:lpstr>Reading Material (Optional)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857</cp:revision>
  <dcterms:created xsi:type="dcterms:W3CDTF">2017-05-14T01:29:56Z</dcterms:created>
  <dcterms:modified xsi:type="dcterms:W3CDTF">2021-12-06T08:10:17Z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0x010100DAEF7347F08B3B4A96C14A574E7D6F6C</vt:lpwstr>
  </property>
</Properties>
</file>